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2" r:id="rId1"/>
    <p:sldMasterId id="2147483899" r:id="rId2"/>
    <p:sldMasterId id="2147483917" r:id="rId3"/>
    <p:sldMasterId id="2147483923" r:id="rId4"/>
    <p:sldMasterId id="2147483935" r:id="rId5"/>
  </p:sldMasterIdLst>
  <p:sldIdLst>
    <p:sldId id="401" r:id="rId6"/>
    <p:sldId id="280" r:id="rId7"/>
    <p:sldId id="283" r:id="rId8"/>
    <p:sldId id="286" r:id="rId9"/>
    <p:sldId id="289" r:id="rId10"/>
    <p:sldId id="292" r:id="rId11"/>
    <p:sldId id="295" r:id="rId12"/>
    <p:sldId id="358" r:id="rId13"/>
    <p:sldId id="361" r:id="rId14"/>
    <p:sldId id="364" r:id="rId15"/>
    <p:sldId id="367" r:id="rId16"/>
    <p:sldId id="370" r:id="rId17"/>
    <p:sldId id="373" r:id="rId18"/>
    <p:sldId id="376" r:id="rId19"/>
    <p:sldId id="379" r:id="rId20"/>
    <p:sldId id="382" r:id="rId21"/>
    <p:sldId id="256" r:id="rId22"/>
    <p:sldId id="263" r:id="rId23"/>
    <p:sldId id="264" r:id="rId24"/>
    <p:sldId id="257" r:id="rId25"/>
    <p:sldId id="258" r:id="rId26"/>
    <p:sldId id="259" r:id="rId27"/>
    <p:sldId id="260" r:id="rId28"/>
    <p:sldId id="261" r:id="rId29"/>
    <p:sldId id="262" r:id="rId30"/>
    <p:sldId id="298" r:id="rId31"/>
    <p:sldId id="301" r:id="rId32"/>
    <p:sldId id="304" r:id="rId33"/>
    <p:sldId id="307" r:id="rId34"/>
    <p:sldId id="310" r:id="rId35"/>
    <p:sldId id="313" r:id="rId36"/>
    <p:sldId id="316" r:id="rId37"/>
    <p:sldId id="319" r:id="rId38"/>
    <p:sldId id="322" r:id="rId39"/>
    <p:sldId id="325" r:id="rId40"/>
    <p:sldId id="328" r:id="rId41"/>
    <p:sldId id="331" r:id="rId42"/>
    <p:sldId id="334" r:id="rId43"/>
    <p:sldId id="337" r:id="rId44"/>
    <p:sldId id="340" r:id="rId45"/>
    <p:sldId id="343" r:id="rId46"/>
    <p:sldId id="346" r:id="rId47"/>
    <p:sldId id="349" r:id="rId48"/>
    <p:sldId id="352" r:id="rId49"/>
    <p:sldId id="355" r:id="rId50"/>
    <p:sldId id="402" r:id="rId51"/>
    <p:sldId id="385" r:id="rId52"/>
    <p:sldId id="388" r:id="rId53"/>
    <p:sldId id="391" r:id="rId54"/>
    <p:sldId id="394" r:id="rId55"/>
    <p:sldId id="397" r:id="rId56"/>
    <p:sldId id="400" r:id="rId57"/>
    <p:sldId id="403" r:id="rId58"/>
  </p:sldIdLst>
  <p:sldSz cx="12192000" cy="6858000"/>
  <p:notesSz cx="6858000" cy="9144000"/>
  <p:custDataLst>
    <p:tags r:id="rId5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680"/>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diagrams/_rels/data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CBE3DC-48B1-48AD-A85C-7D29D265B0BB}"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B33D0D6C-75DE-42A6-9D92-D380B91A9859}" type="parTrans" cxnId="{18585771-C300-46A6-A483-7D95F091D6B6}">
      <dgm:prSet/>
      <dgm:spPr/>
      <dgm:t>
        <a:bodyPr/>
        <a:lstStyle/>
        <a:p>
          <a:endParaRPr lang="en-US"/>
        </a:p>
      </dgm:t>
    </dgm:pt>
    <dgm:pt modelId="{A0294FC6-B749-40F2-A0D1-16DFA5711D26}">
      <dgm:prSet/>
      <dgm:spPr/>
      <dgm:t>
        <a:bodyPr/>
        <a:lstStyle/>
        <a:p>
          <a:r>
            <a:rPr lang="tr-TR" err="1"/>
            <a:t>Introduction</a:t>
          </a:r>
          <a:endParaRPr lang="en-US" err="1"/>
        </a:p>
      </dgm:t>
    </dgm:pt>
    <dgm:pt modelId="{456EDAA7-0750-45E5-BD37-DDE31EE063F4}" type="sibTrans" cxnId="{18585771-C300-46A6-A483-7D95F091D6B6}">
      <dgm:prSet/>
      <dgm:spPr>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dgm:spPr>
      <dgm:t>
        <a:bodyPr/>
        <a:lstStyle/>
        <a:p>
          <a:endParaRPr lang="en-US"/>
        </a:p>
      </dgm:t>
    </dgm:pt>
    <dgm:pt modelId="{80EF48A2-AF55-4B38-AB98-F6C57E43AED8}" type="parTrans" cxnId="{E2947D3B-5AB5-4395-AE69-7242949FFD7A}">
      <dgm:prSet/>
      <dgm:spPr/>
      <dgm:t>
        <a:bodyPr/>
        <a:lstStyle/>
        <a:p>
          <a:endParaRPr lang="en-US"/>
        </a:p>
      </dgm:t>
    </dgm:pt>
    <dgm:pt modelId="{E4DB9B29-D242-468A-AB1D-9CF1EE2B5F03}">
      <dgm:prSet/>
      <dgm:spPr/>
      <dgm:t>
        <a:bodyPr/>
        <a:lstStyle/>
        <a:p>
          <a:r>
            <a:rPr lang="tr-TR" err="1"/>
            <a:t>Definitions</a:t>
          </a:r>
          <a:endParaRPr lang="en-US" err="1"/>
        </a:p>
      </dgm:t>
    </dgm:pt>
    <dgm:pt modelId="{CFF340AF-3005-49A2-B764-A72D3713A2F6}" type="sibTrans" cxnId="{E2947D3B-5AB5-4395-AE69-7242949FFD7A}">
      <dgm:prSet/>
      <dgm:spPr>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dgm:spPr>
      <dgm:t>
        <a:bodyPr/>
        <a:lstStyle/>
        <a:p>
          <a:endParaRPr lang="en-US"/>
        </a:p>
      </dgm:t>
    </dgm:pt>
    <dgm:pt modelId="{1CCB9D9D-891C-4F44-9DA5-0D5B5549927E}" type="parTrans" cxnId="{89CA12E1-B95D-4020-9A9A-56D3061DF2E4}">
      <dgm:prSet/>
      <dgm:spPr/>
      <dgm:t>
        <a:bodyPr/>
        <a:lstStyle/>
        <a:p>
          <a:endParaRPr lang="en-US"/>
        </a:p>
      </dgm:t>
    </dgm:pt>
    <dgm:pt modelId="{ECAA8648-EC9E-4AEF-9FDC-0B394BDCEE48}">
      <dgm:prSet/>
      <dgm:spPr/>
      <dgm:t>
        <a:bodyPr/>
        <a:lstStyle/>
        <a:p>
          <a:pPr rtl="0"/>
          <a:r>
            <a:rPr lang="tr-TR">
              <a:latin typeface="Garamond" panose="02020404030301010803"/>
            </a:rPr>
            <a:t> Why Java is Pass-by-Value ?</a:t>
          </a:r>
          <a:endParaRPr lang="tr-TR"/>
        </a:p>
      </dgm:t>
    </dgm:pt>
    <dgm:pt modelId="{973ECED2-8B2C-459E-BA01-04919BF7B00D}" type="sibTrans" cxnId="{89CA12E1-B95D-4020-9A9A-56D3061DF2E4}">
      <dgm:prSet/>
      <dgm:spPr>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dgm:spPr>
      <dgm:t>
        <a:bodyPr/>
        <a:lstStyle/>
        <a:p>
          <a:endParaRPr lang="en-US"/>
        </a:p>
      </dgm:t>
    </dgm:pt>
    <dgm:pt modelId="{88B80E69-5C1F-474B-9D53-5CEF033A5CC5}" type="parTrans" cxnId="{67725D33-22DD-4A5A-862E-D49E70E0262B}">
      <dgm:prSet/>
      <dgm:spPr/>
      <dgm:t>
        <a:bodyPr/>
        <a:lstStyle/>
        <a:p>
          <a:endParaRPr lang="en-US"/>
        </a:p>
      </dgm:t>
    </dgm:pt>
    <dgm:pt modelId="{BBCC6FD8-896C-4D50-9EC5-71BEC70E451D}">
      <dgm:prSet/>
      <dgm:spPr/>
      <dgm:t>
        <a:bodyPr/>
        <a:lstStyle/>
        <a:p>
          <a:r>
            <a:rPr lang="tr-TR" err="1"/>
            <a:t>Examples</a:t>
          </a:r>
          <a:endParaRPr lang="en-US" err="1"/>
        </a:p>
      </dgm:t>
    </dgm:pt>
    <dgm:pt modelId="{878E3FF3-0BD5-4AEE-A5A9-0A7C5CDD8E63}" type="sibTrans" cxnId="{67725D33-22DD-4A5A-862E-D49E70E0262B}">
      <dgm:prSet/>
      <dgm:spPr/>
      <dgm:t>
        <a:bodyPr/>
        <a:lstStyle/>
        <a:p>
          <a:endParaRPr lang="en-US"/>
        </a:p>
      </dgm:t>
    </dgm:pt>
    <dgm:pt modelId="{50988D2B-1A92-4B08-B973-1768422C683C}" type="pres">
      <dgm:prSet presAssocID="{66CBE3DC-48B1-48AD-A85C-7D29D265B0BB}" presName="outerComposite" presStyleCnt="0">
        <dgm:presLayoutVars>
          <dgm:chMax val="5"/>
          <dgm:dir/>
          <dgm:resizeHandles val="exact"/>
        </dgm:presLayoutVars>
      </dgm:prSet>
      <dgm:spPr/>
    </dgm:pt>
    <dgm:pt modelId="{6393221E-0A67-42EC-AB00-45266368FC76}" type="pres">
      <dgm:prSet presAssocID="{66CBE3DC-48B1-48AD-A85C-7D29D265B0BB}" presName="dummyMaxCanvas" presStyleCnt="0">
        <dgm:presLayoutVars/>
      </dgm:prSet>
      <dgm:spPr/>
    </dgm:pt>
    <dgm:pt modelId="{4706D571-CFCF-4730-AF67-496CFFA82D5E}" type="pres">
      <dgm:prSet presAssocID="{66CBE3DC-48B1-48AD-A85C-7D29D265B0BB}" presName="FourNodes_1" presStyleLbl="node1" presStyleIdx="0" presStyleCnt="4">
        <dgm:presLayoutVars>
          <dgm:bulletEnabled val="1"/>
        </dgm:presLayoutVars>
      </dgm:prSet>
      <dgm:spPr/>
    </dgm:pt>
    <dgm:pt modelId="{F3658697-F1E7-41DB-8101-3B6B8ACAB3BA}" type="pres">
      <dgm:prSet presAssocID="{66CBE3DC-48B1-48AD-A85C-7D29D265B0BB}" presName="FourNodes_2" presStyleLbl="node1" presStyleIdx="1" presStyleCnt="4">
        <dgm:presLayoutVars>
          <dgm:bulletEnabled val="1"/>
        </dgm:presLayoutVars>
      </dgm:prSet>
      <dgm:spPr/>
    </dgm:pt>
    <dgm:pt modelId="{7718985D-44BC-4DD2-97BE-10AA4F18478D}" type="pres">
      <dgm:prSet presAssocID="{66CBE3DC-48B1-48AD-A85C-7D29D265B0BB}" presName="FourNodes_3" presStyleLbl="node1" presStyleIdx="2" presStyleCnt="4">
        <dgm:presLayoutVars>
          <dgm:bulletEnabled val="1"/>
        </dgm:presLayoutVars>
      </dgm:prSet>
      <dgm:spPr/>
    </dgm:pt>
    <dgm:pt modelId="{CB61C158-23B2-4B3E-84C6-05E378A08763}" type="pres">
      <dgm:prSet presAssocID="{66CBE3DC-48B1-48AD-A85C-7D29D265B0BB}" presName="FourNodes_4" presStyleLbl="node1" presStyleIdx="3" presStyleCnt="4">
        <dgm:presLayoutVars>
          <dgm:bulletEnabled val="1"/>
        </dgm:presLayoutVars>
      </dgm:prSet>
      <dgm:spPr/>
    </dgm:pt>
    <dgm:pt modelId="{CC2B430D-1F60-4438-95CB-8AB19544CFE9}" type="pres">
      <dgm:prSet presAssocID="{66CBE3DC-48B1-48AD-A85C-7D29D265B0BB}" presName="FourConn_1-2" presStyleLbl="fgAccFollowNode1" presStyleIdx="0" presStyleCnt="3">
        <dgm:presLayoutVars>
          <dgm:bulletEnabled val="1"/>
        </dgm:presLayoutVars>
      </dgm:prSet>
      <dgm:spPr/>
    </dgm:pt>
    <dgm:pt modelId="{654E43B9-1199-48AC-A60E-DDCFA5D04AF7}" type="pres">
      <dgm:prSet presAssocID="{66CBE3DC-48B1-48AD-A85C-7D29D265B0BB}" presName="FourConn_2-3" presStyleLbl="fgAccFollowNode1" presStyleIdx="1" presStyleCnt="3">
        <dgm:presLayoutVars>
          <dgm:bulletEnabled val="1"/>
        </dgm:presLayoutVars>
      </dgm:prSet>
      <dgm:spPr/>
    </dgm:pt>
    <dgm:pt modelId="{E9934215-8337-4EF8-8CB4-82F7E1EFF572}" type="pres">
      <dgm:prSet presAssocID="{66CBE3DC-48B1-48AD-A85C-7D29D265B0BB}" presName="FourConn_3-4" presStyleLbl="fgAccFollowNode1" presStyleIdx="2" presStyleCnt="3">
        <dgm:presLayoutVars>
          <dgm:bulletEnabled val="1"/>
        </dgm:presLayoutVars>
      </dgm:prSet>
      <dgm:spPr/>
    </dgm:pt>
    <dgm:pt modelId="{6CE8B93F-685F-4EEC-B995-18BCC44F4C39}" type="pres">
      <dgm:prSet presAssocID="{66CBE3DC-48B1-48AD-A85C-7D29D265B0BB}" presName="FourNodes_1_text" presStyleLbl="node1" presStyleIdx="3" presStyleCnt="4">
        <dgm:presLayoutVars>
          <dgm:bulletEnabled val="1"/>
        </dgm:presLayoutVars>
      </dgm:prSet>
      <dgm:spPr/>
    </dgm:pt>
    <dgm:pt modelId="{36E3517E-EEBA-4896-833C-DE8E5442C4C5}" type="pres">
      <dgm:prSet presAssocID="{66CBE3DC-48B1-48AD-A85C-7D29D265B0BB}" presName="FourNodes_2_text" presStyleLbl="node1" presStyleIdx="3" presStyleCnt="4">
        <dgm:presLayoutVars>
          <dgm:bulletEnabled val="1"/>
        </dgm:presLayoutVars>
      </dgm:prSet>
      <dgm:spPr/>
    </dgm:pt>
    <dgm:pt modelId="{28F2BC57-9393-4269-9639-3103E56FF001}" type="pres">
      <dgm:prSet presAssocID="{66CBE3DC-48B1-48AD-A85C-7D29D265B0BB}" presName="FourNodes_3_text" presStyleLbl="node1" presStyleIdx="3" presStyleCnt="4">
        <dgm:presLayoutVars>
          <dgm:bulletEnabled val="1"/>
        </dgm:presLayoutVars>
      </dgm:prSet>
      <dgm:spPr/>
    </dgm:pt>
    <dgm:pt modelId="{6B0D6EA3-7046-4595-B11B-8ABF477C322C}" type="pres">
      <dgm:prSet presAssocID="{66CBE3DC-48B1-48AD-A85C-7D29D265B0BB}" presName="FourNodes_4_text" presStyleLbl="node1" presStyleIdx="3" presStyleCnt="4">
        <dgm:presLayoutVars>
          <dgm:bulletEnabled val="1"/>
        </dgm:presLayoutVars>
      </dgm:prSet>
      <dgm:spPr/>
    </dgm:pt>
  </dgm:ptLst>
  <dgm:cxnLst>
    <dgm:cxn modelId="{67725D33-22DD-4A5A-862E-D49E70E0262B}" srcId="{66CBE3DC-48B1-48AD-A85C-7D29D265B0BB}" destId="{BBCC6FD8-896C-4D50-9EC5-71BEC70E451D}" srcOrd="3" destOrd="0" parTransId="{88B80E69-5C1F-474B-9D53-5CEF033A5CC5}" sibTransId="{878E3FF3-0BD5-4AEE-A5A9-0A7C5CDD8E63}"/>
    <dgm:cxn modelId="{81362D37-D587-4545-AC6E-BF8E68DB423A}" type="presOf" srcId="{456EDAA7-0750-45E5-BD37-DDE31EE063F4}" destId="{CC2B430D-1F60-4438-95CB-8AB19544CFE9}" srcOrd="0" destOrd="0" presId="urn:microsoft.com/office/officeart/2005/8/layout/vProcess5"/>
    <dgm:cxn modelId="{E2947D3B-5AB5-4395-AE69-7242949FFD7A}" srcId="{66CBE3DC-48B1-48AD-A85C-7D29D265B0BB}" destId="{E4DB9B29-D242-468A-AB1D-9CF1EE2B5F03}" srcOrd="1" destOrd="0" parTransId="{80EF48A2-AF55-4B38-AB98-F6C57E43AED8}" sibTransId="{CFF340AF-3005-49A2-B764-A72D3713A2F6}"/>
    <dgm:cxn modelId="{9907C24C-BAFC-4255-961A-C1859A320A8A}" type="presOf" srcId="{CFF340AF-3005-49A2-B764-A72D3713A2F6}" destId="{654E43B9-1199-48AC-A60E-DDCFA5D04AF7}" srcOrd="0" destOrd="0" presId="urn:microsoft.com/office/officeart/2005/8/layout/vProcess5"/>
    <dgm:cxn modelId="{58C58B55-61F2-4365-80EB-F1EDC90870B3}" type="presOf" srcId="{BBCC6FD8-896C-4D50-9EC5-71BEC70E451D}" destId="{6B0D6EA3-7046-4595-B11B-8ABF477C322C}" srcOrd="1" destOrd="0" presId="urn:microsoft.com/office/officeart/2005/8/layout/vProcess5"/>
    <dgm:cxn modelId="{3C50F265-B4A7-43E4-B638-CE49D1D83F8B}" type="presOf" srcId="{ECAA8648-EC9E-4AEF-9FDC-0B394BDCEE48}" destId="{28F2BC57-9393-4269-9639-3103E56FF001}" srcOrd="1" destOrd="0" presId="urn:microsoft.com/office/officeart/2005/8/layout/vProcess5"/>
    <dgm:cxn modelId="{18585771-C300-46A6-A483-7D95F091D6B6}" srcId="{66CBE3DC-48B1-48AD-A85C-7D29D265B0BB}" destId="{A0294FC6-B749-40F2-A0D1-16DFA5711D26}" srcOrd="0" destOrd="0" parTransId="{B33D0D6C-75DE-42A6-9D92-D380B91A9859}" sibTransId="{456EDAA7-0750-45E5-BD37-DDE31EE063F4}"/>
    <dgm:cxn modelId="{F453F381-79F5-4255-8B18-94F234C63C61}" type="presOf" srcId="{E4DB9B29-D242-468A-AB1D-9CF1EE2B5F03}" destId="{F3658697-F1E7-41DB-8101-3B6B8ACAB3BA}" srcOrd="0" destOrd="0" presId="urn:microsoft.com/office/officeart/2005/8/layout/vProcess5"/>
    <dgm:cxn modelId="{01D80383-845F-4AF6-90E8-72420FD47E2B}" type="presOf" srcId="{BBCC6FD8-896C-4D50-9EC5-71BEC70E451D}" destId="{CB61C158-23B2-4B3E-84C6-05E378A08763}" srcOrd="0" destOrd="0" presId="urn:microsoft.com/office/officeart/2005/8/layout/vProcess5"/>
    <dgm:cxn modelId="{0F023485-B7F3-4AF1-B808-361D32E0600A}" type="presOf" srcId="{E4DB9B29-D242-468A-AB1D-9CF1EE2B5F03}" destId="{36E3517E-EEBA-4896-833C-DE8E5442C4C5}" srcOrd="1" destOrd="0" presId="urn:microsoft.com/office/officeart/2005/8/layout/vProcess5"/>
    <dgm:cxn modelId="{7E9B4895-6545-400E-AC79-EA4226A0B71F}" type="presOf" srcId="{66CBE3DC-48B1-48AD-A85C-7D29D265B0BB}" destId="{50988D2B-1A92-4B08-B973-1768422C683C}" srcOrd="0" destOrd="0" presId="urn:microsoft.com/office/officeart/2005/8/layout/vProcess5"/>
    <dgm:cxn modelId="{112E20A5-AEB9-468C-8EC7-456C79B7B491}" type="presOf" srcId="{973ECED2-8B2C-459E-BA01-04919BF7B00D}" destId="{E9934215-8337-4EF8-8CB4-82F7E1EFF572}" srcOrd="0" destOrd="0" presId="urn:microsoft.com/office/officeart/2005/8/layout/vProcess5"/>
    <dgm:cxn modelId="{031D54CD-0131-4332-BE0F-73C5D496D606}" type="presOf" srcId="{ECAA8648-EC9E-4AEF-9FDC-0B394BDCEE48}" destId="{7718985D-44BC-4DD2-97BE-10AA4F18478D}" srcOrd="0" destOrd="0" presId="urn:microsoft.com/office/officeart/2005/8/layout/vProcess5"/>
    <dgm:cxn modelId="{89CA12E1-B95D-4020-9A9A-56D3061DF2E4}" srcId="{66CBE3DC-48B1-48AD-A85C-7D29D265B0BB}" destId="{ECAA8648-EC9E-4AEF-9FDC-0B394BDCEE48}" srcOrd="2" destOrd="0" parTransId="{1CCB9D9D-891C-4F44-9DA5-0D5B5549927E}" sibTransId="{973ECED2-8B2C-459E-BA01-04919BF7B00D}"/>
    <dgm:cxn modelId="{7CC2CBF2-C7E8-44D5-803D-615C10B41F9E}" type="presOf" srcId="{A0294FC6-B749-40F2-A0D1-16DFA5711D26}" destId="{6CE8B93F-685F-4EEC-B995-18BCC44F4C39}" srcOrd="1" destOrd="0" presId="urn:microsoft.com/office/officeart/2005/8/layout/vProcess5"/>
    <dgm:cxn modelId="{8283D4FC-0203-4D5C-B45B-CC533001CCA2}" type="presOf" srcId="{A0294FC6-B749-40F2-A0D1-16DFA5711D26}" destId="{4706D571-CFCF-4730-AF67-496CFFA82D5E}" srcOrd="0" destOrd="0" presId="urn:microsoft.com/office/officeart/2005/8/layout/vProcess5"/>
    <dgm:cxn modelId="{45287BD9-B8D2-4E06-9401-0AFE785AA1DD}" type="presParOf" srcId="{50988D2B-1A92-4B08-B973-1768422C683C}" destId="{6393221E-0A67-42EC-AB00-45266368FC76}" srcOrd="0" destOrd="0" presId="urn:microsoft.com/office/officeart/2005/8/layout/vProcess5"/>
    <dgm:cxn modelId="{1AAFDE5E-392A-4F86-9C2E-36EC9FE078A9}" type="presParOf" srcId="{50988D2B-1A92-4B08-B973-1768422C683C}" destId="{4706D571-CFCF-4730-AF67-496CFFA82D5E}" srcOrd="1" destOrd="0" presId="urn:microsoft.com/office/officeart/2005/8/layout/vProcess5"/>
    <dgm:cxn modelId="{43C77FA5-2710-4FB7-B704-3A44D1CA0B5C}" type="presParOf" srcId="{50988D2B-1A92-4B08-B973-1768422C683C}" destId="{F3658697-F1E7-41DB-8101-3B6B8ACAB3BA}" srcOrd="2" destOrd="0" presId="urn:microsoft.com/office/officeart/2005/8/layout/vProcess5"/>
    <dgm:cxn modelId="{F04EEC2F-82E1-4D69-8D0E-49B6096E495B}" type="presParOf" srcId="{50988D2B-1A92-4B08-B973-1768422C683C}" destId="{7718985D-44BC-4DD2-97BE-10AA4F18478D}" srcOrd="3" destOrd="0" presId="urn:microsoft.com/office/officeart/2005/8/layout/vProcess5"/>
    <dgm:cxn modelId="{8F108C95-DF7F-44C6-B062-B68E7C2DA1BA}" type="presParOf" srcId="{50988D2B-1A92-4B08-B973-1768422C683C}" destId="{CB61C158-23B2-4B3E-84C6-05E378A08763}" srcOrd="4" destOrd="0" presId="urn:microsoft.com/office/officeart/2005/8/layout/vProcess5"/>
    <dgm:cxn modelId="{B01A73A1-911F-4407-BB34-732AF9D96A87}" type="presParOf" srcId="{50988D2B-1A92-4B08-B973-1768422C683C}" destId="{CC2B430D-1F60-4438-95CB-8AB19544CFE9}" srcOrd="5" destOrd="0" presId="urn:microsoft.com/office/officeart/2005/8/layout/vProcess5"/>
    <dgm:cxn modelId="{8CEFA5B8-8A19-44FE-AA08-C5832F8A4D11}" type="presParOf" srcId="{50988D2B-1A92-4B08-B973-1768422C683C}" destId="{654E43B9-1199-48AC-A60E-DDCFA5D04AF7}" srcOrd="6" destOrd="0" presId="urn:microsoft.com/office/officeart/2005/8/layout/vProcess5"/>
    <dgm:cxn modelId="{9A7D733F-FB25-462A-AE30-27B925F1A820}" type="presParOf" srcId="{50988D2B-1A92-4B08-B973-1768422C683C}" destId="{E9934215-8337-4EF8-8CB4-82F7E1EFF572}" srcOrd="7" destOrd="0" presId="urn:microsoft.com/office/officeart/2005/8/layout/vProcess5"/>
    <dgm:cxn modelId="{63E77499-B2F1-4590-826F-6FD975ECDA90}" type="presParOf" srcId="{50988D2B-1A92-4B08-B973-1768422C683C}" destId="{6CE8B93F-685F-4EEC-B995-18BCC44F4C39}" srcOrd="8" destOrd="0" presId="urn:microsoft.com/office/officeart/2005/8/layout/vProcess5"/>
    <dgm:cxn modelId="{39401A3D-84D7-4FAA-ACBF-3918A1EBF29D}" type="presParOf" srcId="{50988D2B-1A92-4B08-B973-1768422C683C}" destId="{36E3517E-EEBA-4896-833C-DE8E5442C4C5}" srcOrd="9" destOrd="0" presId="urn:microsoft.com/office/officeart/2005/8/layout/vProcess5"/>
    <dgm:cxn modelId="{854CE588-CC16-4988-8BD1-A7C7DC9A9F45}" type="presParOf" srcId="{50988D2B-1A92-4B08-B973-1768422C683C}" destId="{28F2BC57-9393-4269-9639-3103E56FF001}" srcOrd="10" destOrd="0" presId="urn:microsoft.com/office/officeart/2005/8/layout/vProcess5"/>
    <dgm:cxn modelId="{345DBB86-96E5-4915-A9CB-0A9C4F576EBE}" type="presParOf" srcId="{50988D2B-1A92-4B08-B973-1768422C683C}" destId="{6B0D6EA3-7046-4595-B11B-8ABF477C322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39B338E5-6EA9-4B28-9B7E-034F8FCC002D}" type="doc">
      <dgm:prSet loTypeId="urn:microsoft.com/office/officeart/2008/layout/LinedList" loCatId="list" qsTypeId="urn:microsoft.com/office/officeart/2005/8/quickstyle/simple4" qsCatId="simple" csTypeId="urn:microsoft.com/office/officeart/2005/8/colors/accent3_2" csCatId="accent3"/>
      <dgm:spPr/>
      <dgm:t>
        <a:bodyPr/>
        <a:lstStyle/>
        <a:p>
          <a:endParaRPr lang="en-US"/>
        </a:p>
      </dgm:t>
    </dgm:pt>
    <dgm:pt modelId="{42273188-23D6-4B87-ACCC-B5B35DF30CB0}" type="parTrans" cxnId="{82E0D505-4476-4996-BD14-05AA3E1B424C}">
      <dgm:prSet/>
      <dgm:spPr/>
      <dgm:t>
        <a:bodyPr/>
        <a:lstStyle/>
        <a:p>
          <a:endParaRPr lang="en-US"/>
        </a:p>
      </dgm:t>
    </dgm:pt>
    <dgm:pt modelId="{35676609-781F-4399-89B1-A4B5CAFEBA58}">
      <dgm:prSet/>
      <dgm:spPr>
        <a:noFill/>
        <a:ln>
          <a:noFill/>
        </a:ln>
      </dgm:spPr>
      <dgm:t>
        <a:bodyPr/>
        <a:lstStyle/>
        <a:p>
          <a:r>
            <a:rPr lang="tr-TR" b="1"/>
            <a:t>Call-by-Value</a:t>
          </a:r>
          <a:r>
            <a:rPr lang="tr-TR"/>
            <a:t>: The </a:t>
          </a:r>
          <a:r>
            <a:rPr lang="tr-TR" i="1"/>
            <a:t>value</a:t>
          </a:r>
          <a:r>
            <a:rPr lang="tr-TR"/>
            <a:t> of a variable is passed to a function/method.  (frequently by copying the value into a new memory region)</a:t>
          </a:r>
          <a:endParaRPr lang="en-US"/>
        </a:p>
      </dgm:t>
    </dgm:pt>
    <dgm:pt modelId="{0DBB32D9-B4A7-4AA3-B12C-06E1FC854595}" type="sibTrans" cxnId="{82E0D505-4476-4996-BD14-05AA3E1B424C}">
      <dgm:prSet/>
      <dgm:spPr/>
      <dgm:t>
        <a:bodyPr/>
        <a:lstStyle/>
        <a:p>
          <a:endParaRPr lang="en-US"/>
        </a:p>
      </dgm:t>
    </dgm:pt>
    <dgm:pt modelId="{40397DE2-7977-444D-8AFD-7F457695A610}" type="parTrans" cxnId="{1C0B4E7F-B1BE-4BC0-A2C3-5CDB3531F839}">
      <dgm:prSet/>
      <dgm:spPr/>
      <dgm:t>
        <a:bodyPr/>
        <a:lstStyle/>
        <a:p>
          <a:endParaRPr lang="en-US"/>
        </a:p>
      </dgm:t>
    </dgm:pt>
    <dgm:pt modelId="{577F8E3B-D738-4403-A68B-236F0BD2872D}">
      <dgm:prSet/>
      <dgm:spPr>
        <a:noFill/>
        <a:ln>
          <a:noFill/>
        </a:ln>
      </dgm:spPr>
      <dgm:t>
        <a:bodyPr/>
        <a:lstStyle/>
        <a:p>
          <a:r>
            <a:rPr lang="tr-TR" b="1"/>
            <a:t>Call-by-Reference</a:t>
          </a:r>
          <a:r>
            <a:rPr lang="tr-TR"/>
            <a:t>: The </a:t>
          </a:r>
          <a:r>
            <a:rPr lang="tr-TR" i="1"/>
            <a:t>reference</a:t>
          </a:r>
          <a:r>
            <a:rPr lang="tr-TR"/>
            <a:t> to that variable is passed to the function. That gives the function a way to change the contents of the variable.</a:t>
          </a:r>
          <a:endParaRPr lang="en-US"/>
        </a:p>
      </dgm:t>
    </dgm:pt>
    <dgm:pt modelId="{8F6108B9-ABE7-4E3A-8B0C-A8485D1D69F4}" type="sibTrans" cxnId="{1C0B4E7F-B1BE-4BC0-A2C3-5CDB3531F839}">
      <dgm:prSet/>
      <dgm:spPr/>
      <dgm:t>
        <a:bodyPr/>
        <a:lstStyle/>
        <a:p>
          <a:endParaRPr lang="en-US"/>
        </a:p>
      </dgm:t>
    </dgm:pt>
    <dgm:pt modelId="{250C3F5A-54A3-4C6C-ACA1-1465304DEC6C}" type="pres">
      <dgm:prSet presAssocID="{39B338E5-6EA9-4B28-9B7E-034F8FCC002D}" presName="vert0" presStyleCnt="0">
        <dgm:presLayoutVars>
          <dgm:dir/>
          <dgm:animOne val="branch"/>
          <dgm:animLvl val="lvl"/>
        </dgm:presLayoutVars>
      </dgm:prSet>
      <dgm:spPr/>
    </dgm:pt>
    <dgm:pt modelId="{0BDC4FE2-8948-4FC7-BA4F-DA3CEC0F81CE}" type="pres">
      <dgm:prSet presAssocID="{35676609-781F-4399-89B1-A4B5CAFEBA58}" presName="thickLine" presStyleLbl="alignNode1" presStyleIdx="0" presStyleCnt="2"/>
      <dgm:spPr>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dgm:spPr>
    </dgm:pt>
    <dgm:pt modelId="{55559CA3-57B8-49D5-A0B0-F5530C62C16A}" type="pres">
      <dgm:prSet presAssocID="{35676609-781F-4399-89B1-A4B5CAFEBA58}" presName="horz1" presStyleCnt="0"/>
      <dgm:spPr/>
    </dgm:pt>
    <dgm:pt modelId="{74C35921-D13E-4970-8A21-9C453C8D9FF1}" type="pres">
      <dgm:prSet presAssocID="{35676609-781F-4399-89B1-A4B5CAFEBA58}" presName="tx1" presStyleLbl="revTx" presStyleIdx="0" presStyleCnt="2"/>
      <dgm:spPr/>
    </dgm:pt>
    <dgm:pt modelId="{193D630B-04A6-44A7-990D-4388A3FF73D0}" type="pres">
      <dgm:prSet presAssocID="{35676609-781F-4399-89B1-A4B5CAFEBA58}" presName="vert1" presStyleCnt="0"/>
      <dgm:spPr/>
    </dgm:pt>
    <dgm:pt modelId="{3A741D44-78A9-458E-9BC9-FB11BA2ABF48}" type="pres">
      <dgm:prSet presAssocID="{577F8E3B-D738-4403-A68B-236F0BD2872D}" presName="thickLine" presStyleLbl="alignNode1" presStyleIdx="1" presStyleCnt="2"/>
      <dgm:spPr>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dgm:spPr>
    </dgm:pt>
    <dgm:pt modelId="{D7F9B49B-FB07-467D-9745-A1AC57AC81C4}" type="pres">
      <dgm:prSet presAssocID="{577F8E3B-D738-4403-A68B-236F0BD2872D}" presName="horz1" presStyleCnt="0"/>
      <dgm:spPr/>
    </dgm:pt>
    <dgm:pt modelId="{D6C22940-1A43-4C3F-831A-088D801ECFEE}" type="pres">
      <dgm:prSet presAssocID="{577F8E3B-D738-4403-A68B-236F0BD2872D}" presName="tx1" presStyleLbl="revTx" presStyleIdx="1" presStyleCnt="2"/>
      <dgm:spPr/>
    </dgm:pt>
    <dgm:pt modelId="{DC0E6A51-2E62-4BED-8058-B002290B758F}" type="pres">
      <dgm:prSet presAssocID="{577F8E3B-D738-4403-A68B-236F0BD2872D}" presName="vert1" presStyleCnt="0"/>
      <dgm:spPr/>
    </dgm:pt>
  </dgm:ptLst>
  <dgm:cxnLst>
    <dgm:cxn modelId="{82E0D505-4476-4996-BD14-05AA3E1B424C}" srcId="{39B338E5-6EA9-4B28-9B7E-034F8FCC002D}" destId="{35676609-781F-4399-89B1-A4B5CAFEBA58}" srcOrd="0" destOrd="0" parTransId="{42273188-23D6-4B87-ACCC-B5B35DF30CB0}" sibTransId="{0DBB32D9-B4A7-4AA3-B12C-06E1FC854595}"/>
    <dgm:cxn modelId="{993A6F17-EBD5-4698-B88A-B04DFBB8A24F}" type="presOf" srcId="{35676609-781F-4399-89B1-A4B5CAFEBA58}" destId="{74C35921-D13E-4970-8A21-9C453C8D9FF1}" srcOrd="0" destOrd="0" presId="urn:microsoft.com/office/officeart/2008/layout/LinedList"/>
    <dgm:cxn modelId="{1C0B4E7F-B1BE-4BC0-A2C3-5CDB3531F839}" srcId="{39B338E5-6EA9-4B28-9B7E-034F8FCC002D}" destId="{577F8E3B-D738-4403-A68B-236F0BD2872D}" srcOrd="1" destOrd="0" parTransId="{40397DE2-7977-444D-8AFD-7F457695A610}" sibTransId="{8F6108B9-ABE7-4E3A-8B0C-A8485D1D69F4}"/>
    <dgm:cxn modelId="{0C99A780-EDF7-4FCE-BB22-CEA274A4AB98}" type="presOf" srcId="{577F8E3B-D738-4403-A68B-236F0BD2872D}" destId="{D6C22940-1A43-4C3F-831A-088D801ECFEE}" srcOrd="0" destOrd="0" presId="urn:microsoft.com/office/officeart/2008/layout/LinedList"/>
    <dgm:cxn modelId="{7801439E-B1B0-414F-9ECE-A97A9928962A}" type="presOf" srcId="{39B338E5-6EA9-4B28-9B7E-034F8FCC002D}" destId="{250C3F5A-54A3-4C6C-ACA1-1465304DEC6C}" srcOrd="0" destOrd="0" presId="urn:microsoft.com/office/officeart/2008/layout/LinedList"/>
    <dgm:cxn modelId="{DA36F8B1-5141-40FB-B6BE-0FF0385F0F51}" type="presParOf" srcId="{250C3F5A-54A3-4C6C-ACA1-1465304DEC6C}" destId="{0BDC4FE2-8948-4FC7-BA4F-DA3CEC0F81CE}" srcOrd="0" destOrd="0" presId="urn:microsoft.com/office/officeart/2008/layout/LinedList"/>
    <dgm:cxn modelId="{04DD6316-B8E7-421D-9C64-4E96B8C902BA}" type="presParOf" srcId="{250C3F5A-54A3-4C6C-ACA1-1465304DEC6C}" destId="{55559CA3-57B8-49D5-A0B0-F5530C62C16A}" srcOrd="1" destOrd="0" presId="urn:microsoft.com/office/officeart/2008/layout/LinedList"/>
    <dgm:cxn modelId="{74D1E8CE-1735-463B-A0F6-9A44CDD0C7F3}" type="presParOf" srcId="{55559CA3-57B8-49D5-A0B0-F5530C62C16A}" destId="{74C35921-D13E-4970-8A21-9C453C8D9FF1}" srcOrd="0" destOrd="0" presId="urn:microsoft.com/office/officeart/2008/layout/LinedList"/>
    <dgm:cxn modelId="{E824AF36-54C7-4DA2-B020-184A0107F743}" type="presParOf" srcId="{55559CA3-57B8-49D5-A0B0-F5530C62C16A}" destId="{193D630B-04A6-44A7-990D-4388A3FF73D0}" srcOrd="1" destOrd="0" presId="urn:microsoft.com/office/officeart/2008/layout/LinedList"/>
    <dgm:cxn modelId="{6D82DAE3-9592-4F18-89B2-77E1BAAEABB1}" type="presParOf" srcId="{250C3F5A-54A3-4C6C-ACA1-1465304DEC6C}" destId="{3A741D44-78A9-458E-9BC9-FB11BA2ABF48}" srcOrd="2" destOrd="0" presId="urn:microsoft.com/office/officeart/2008/layout/LinedList"/>
    <dgm:cxn modelId="{22DCE736-EE42-48B2-B725-86C72BF537AD}" type="presParOf" srcId="{250C3F5A-54A3-4C6C-ACA1-1465304DEC6C}" destId="{D7F9B49B-FB07-467D-9745-A1AC57AC81C4}" srcOrd="3" destOrd="0" presId="urn:microsoft.com/office/officeart/2008/layout/LinedList"/>
    <dgm:cxn modelId="{3967569D-5E93-48E9-BACB-9B891FDF3F7B}" type="presParOf" srcId="{D7F9B49B-FB07-467D-9745-A1AC57AC81C4}" destId="{D6C22940-1A43-4C3F-831A-088D801ECFEE}" srcOrd="0" destOrd="0" presId="urn:microsoft.com/office/officeart/2008/layout/LinedList"/>
    <dgm:cxn modelId="{574D2EFA-FD40-4AB6-870E-0A55F27D06F5}" type="presParOf" srcId="{D7F9B49B-FB07-467D-9745-A1AC57AC81C4}" destId="{DC0E6A51-2E62-4BED-8058-B002290B758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6D571-CFCF-4730-AF67-496CFFA82D5E}">
      <dsp:nvSpPr>
        <dsp:cNvPr id="0" name=""/>
        <dsp:cNvSpPr/>
      </dsp:nvSpPr>
      <dsp:spPr>
        <a:xfrm>
          <a:off x="0" y="0"/>
          <a:ext cx="7680957" cy="63247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err="1"/>
            <a:t>Introduction</a:t>
          </a:r>
          <a:endParaRPr lang="en-US" sz="2800" kern="1200" err="1"/>
        </a:p>
      </dsp:txBody>
      <dsp:txXfrm>
        <a:off x="18525" y="18525"/>
        <a:ext cx="6945023" cy="595424"/>
      </dsp:txXfrm>
    </dsp:sp>
    <dsp:sp modelId="{F3658697-F1E7-41DB-8101-3B6B8ACAB3BA}">
      <dsp:nvSpPr>
        <dsp:cNvPr id="0" name=""/>
        <dsp:cNvSpPr/>
      </dsp:nvSpPr>
      <dsp:spPr>
        <a:xfrm>
          <a:off x="643280" y="747469"/>
          <a:ext cx="7680957" cy="63247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err="1"/>
            <a:t>Definitions</a:t>
          </a:r>
          <a:endParaRPr lang="en-US" sz="2800" kern="1200" err="1"/>
        </a:p>
      </dsp:txBody>
      <dsp:txXfrm>
        <a:off x="661805" y="765994"/>
        <a:ext cx="6589519" cy="595424"/>
      </dsp:txXfrm>
    </dsp:sp>
    <dsp:sp modelId="{7718985D-44BC-4DD2-97BE-10AA4F18478D}">
      <dsp:nvSpPr>
        <dsp:cNvPr id="0" name=""/>
        <dsp:cNvSpPr/>
      </dsp:nvSpPr>
      <dsp:spPr>
        <a:xfrm>
          <a:off x="1276959" y="1494939"/>
          <a:ext cx="7680957" cy="63247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tr-TR" sz="2800" kern="1200">
              <a:latin typeface="Garamond" panose="02020404030301010803"/>
            </a:rPr>
            <a:t> Why Java is Pass-by-Value ?</a:t>
          </a:r>
          <a:endParaRPr lang="tr-TR" sz="2800" kern="1200"/>
        </a:p>
      </dsp:txBody>
      <dsp:txXfrm>
        <a:off x="1295484" y="1513464"/>
        <a:ext cx="6599120" cy="595424"/>
      </dsp:txXfrm>
    </dsp:sp>
    <dsp:sp modelId="{CB61C158-23B2-4B3E-84C6-05E378A08763}">
      <dsp:nvSpPr>
        <dsp:cNvPr id="0" name=""/>
        <dsp:cNvSpPr/>
      </dsp:nvSpPr>
      <dsp:spPr>
        <a:xfrm>
          <a:off x="1920239" y="2242408"/>
          <a:ext cx="7680957" cy="63247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err="1"/>
            <a:t>Examples</a:t>
          </a:r>
          <a:endParaRPr lang="en-US" sz="2800" kern="1200" err="1"/>
        </a:p>
      </dsp:txBody>
      <dsp:txXfrm>
        <a:off x="1938764" y="2260933"/>
        <a:ext cx="6589519" cy="595424"/>
      </dsp:txXfrm>
    </dsp:sp>
    <dsp:sp modelId="{CC2B430D-1F60-4438-95CB-8AB19544CFE9}">
      <dsp:nvSpPr>
        <dsp:cNvPr id="0" name=""/>
        <dsp:cNvSpPr/>
      </dsp:nvSpPr>
      <dsp:spPr>
        <a:xfrm>
          <a:off x="7269849" y="484417"/>
          <a:ext cx="411108" cy="411108"/>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362348" y="484417"/>
        <a:ext cx="226110" cy="309359"/>
      </dsp:txXfrm>
    </dsp:sp>
    <dsp:sp modelId="{654E43B9-1199-48AC-A60E-DDCFA5D04AF7}">
      <dsp:nvSpPr>
        <dsp:cNvPr id="0" name=""/>
        <dsp:cNvSpPr/>
      </dsp:nvSpPr>
      <dsp:spPr>
        <a:xfrm>
          <a:off x="7913129" y="1231887"/>
          <a:ext cx="411108" cy="411108"/>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005628" y="1231887"/>
        <a:ext cx="226110" cy="309359"/>
      </dsp:txXfrm>
    </dsp:sp>
    <dsp:sp modelId="{E9934215-8337-4EF8-8CB4-82F7E1EFF572}">
      <dsp:nvSpPr>
        <dsp:cNvPr id="0" name=""/>
        <dsp:cNvSpPr/>
      </dsp:nvSpPr>
      <dsp:spPr>
        <a:xfrm>
          <a:off x="8546808" y="1979356"/>
          <a:ext cx="411108" cy="411108"/>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639307" y="1979356"/>
        <a:ext cx="226110" cy="3093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C4FE2-8948-4FC7-BA4F-DA3CEC0F81CE}">
      <dsp:nvSpPr>
        <dsp:cNvPr id="0" name=""/>
        <dsp:cNvSpPr/>
      </dsp:nvSpPr>
      <dsp:spPr>
        <a:xfrm>
          <a:off x="0" y="0"/>
          <a:ext cx="5914209"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74C35921-D13E-4970-8A21-9C453C8D9FF1}">
      <dsp:nvSpPr>
        <dsp:cNvPr id="0" name=""/>
        <dsp:cNvSpPr/>
      </dsp:nvSpPr>
      <dsp:spPr>
        <a:xfrm>
          <a:off x="0" y="0"/>
          <a:ext cx="5914209" cy="2624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tr-TR" sz="3500" b="1" kern="1200"/>
            <a:t>Call-by-Value</a:t>
          </a:r>
          <a:r>
            <a:rPr lang="tr-TR" sz="3500" kern="1200"/>
            <a:t>: The </a:t>
          </a:r>
          <a:r>
            <a:rPr lang="tr-TR" sz="3500" i="1" kern="1200"/>
            <a:t>value</a:t>
          </a:r>
          <a:r>
            <a:rPr lang="tr-TR" sz="3500" kern="1200"/>
            <a:t> of a variable is passed to a function/method.  (frequently by copying the value into a new memory region)</a:t>
          </a:r>
          <a:endParaRPr lang="en-US" sz="3500" kern="1200"/>
        </a:p>
      </dsp:txBody>
      <dsp:txXfrm>
        <a:off x="0" y="0"/>
        <a:ext cx="5914209" cy="2624328"/>
      </dsp:txXfrm>
    </dsp:sp>
    <dsp:sp modelId="{3A741D44-78A9-458E-9BC9-FB11BA2ABF48}">
      <dsp:nvSpPr>
        <dsp:cNvPr id="0" name=""/>
        <dsp:cNvSpPr/>
      </dsp:nvSpPr>
      <dsp:spPr>
        <a:xfrm>
          <a:off x="0" y="2624328"/>
          <a:ext cx="5914209"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D6C22940-1A43-4C3F-831A-088D801ECFEE}">
      <dsp:nvSpPr>
        <dsp:cNvPr id="0" name=""/>
        <dsp:cNvSpPr/>
      </dsp:nvSpPr>
      <dsp:spPr>
        <a:xfrm>
          <a:off x="0" y="2624328"/>
          <a:ext cx="5914209" cy="2624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tr-TR" sz="3500" b="1" kern="1200"/>
            <a:t>Call-by-Reference</a:t>
          </a:r>
          <a:r>
            <a:rPr lang="tr-TR" sz="3500" kern="1200"/>
            <a:t>: The </a:t>
          </a:r>
          <a:r>
            <a:rPr lang="tr-TR" sz="3500" i="1" kern="1200"/>
            <a:t>reference</a:t>
          </a:r>
          <a:r>
            <a:rPr lang="tr-TR" sz="3500" kern="1200"/>
            <a:t> to that variable is passed to the function. That gives the function a way to change the contents of the variable.</a:t>
          </a:r>
          <a:endParaRPr lang="en-US" sz="3500" kern="1200"/>
        </a:p>
      </dsp:txBody>
      <dsp:txXfrm>
        <a:off x="0" y="2624328"/>
        <a:ext cx="5914209" cy="262432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tr-TR"/>
              <a:t>Asıl başlık stilini düzenlemek için tıklayın</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7" name="Date Placeholder 6"/>
          <p:cNvSpPr>
            <a:spLocks noGrp="1"/>
          </p:cNvSpPr>
          <p:nvPr>
            <p:ph type="dt" sz="half" idx="10"/>
          </p:nvPr>
        </p:nvSpPr>
        <p:spPr/>
        <p:txBody>
          <a:bodyPr/>
          <a:lstStyle/>
          <a:p>
            <a:fld id="{1160EA64-D806-43AC-9DF2-F8C432F32B4C}" type="datetimeFigureOut">
              <a:rPr lang="en-US" smtClean="0"/>
              <a:t>9/3/22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139730234"/>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E9F9C37B-1D36-470B-8223-D6C91242EC14}" type="datetimeFigureOut">
              <a:rPr lang="en-US" smtClean="0"/>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33442386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tr-TR"/>
              <a:t>Asıl başlık stilini düzenlemek için tıklayın</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67C6F52A-A82B-47A2-A83A-8C4C91F2D59F}" type="datetimeFigureOut">
              <a:rPr lang="en-US" smtClean="0"/>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834215840"/>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25252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252525"/>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BC572C"/>
          </a:solidFill>
        </p:spPr>
        <p:txBody>
          <a:bodyPr wrap="square" lIns="0" tIns="0" rIns="0" bIns="0" rtlCol="0"/>
          <a:lstStyle/>
          <a:p>
            <a:endParaRPr/>
          </a:p>
        </p:txBody>
      </p:sp>
      <p:sp>
        <p:nvSpPr>
          <p:cNvPr id="17" name="bg object 17"/>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sp>
        <p:nvSpPr>
          <p:cNvPr id="18" name="bg object 18"/>
          <p:cNvSpPr/>
          <p:nvPr/>
        </p:nvSpPr>
        <p:spPr>
          <a:xfrm>
            <a:off x="1207008" y="4343400"/>
            <a:ext cx="9875520" cy="0"/>
          </a:xfrm>
          <a:custGeom>
            <a:avLst/>
            <a:gdLst/>
            <a:ahLst/>
            <a:cxnLst/>
            <a:rect l="l" t="t" r="r" b="b"/>
            <a:pathLst>
              <a:path w="9875520">
                <a:moveTo>
                  <a:pt x="0" y="0"/>
                </a:moveTo>
                <a:lnTo>
                  <a:pt x="9875520" y="0"/>
                </a:lnTo>
              </a:path>
            </a:pathLst>
          </a:custGeom>
          <a:ln w="6350">
            <a:solidFill>
              <a:srgbClr val="7E7E7E"/>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000" b="0" i="0">
                <a:solidFill>
                  <a:srgbClr val="252525"/>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7" name="Picture 16" descr="HDRibbonTitle-UniformTr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a:t>9/3/22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78170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a:t>‹#›</a:t>
            </a:fld>
            <a:endParaRPr lang="en-US"/>
          </a:p>
        </p:txBody>
      </p:sp>
    </p:spTree>
    <p:extLst>
      <p:ext uri="{BB962C8B-B14F-4D97-AF65-F5344CB8AC3E}">
        <p14:creationId xmlns:p14="http://schemas.microsoft.com/office/powerpoint/2010/main" val="226032619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54381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Date Placeholder 6"/>
          <p:cNvSpPr>
            <a:spLocks noGrp="1"/>
          </p:cNvSpPr>
          <p:nvPr>
            <p:ph type="dt" sz="half" idx="10"/>
          </p:nvPr>
        </p:nvSpPr>
        <p:spPr/>
        <p:txBody>
          <a:bodyPr/>
          <a:lstStyle/>
          <a:p>
            <a:fld id="{F070A7B3-6521-4DCA-87E5-044747A908C1}" type="datetimeFigureOut">
              <a:rPr lang="en-US" smtClean="0"/>
              <a:t>9/3/22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333549100"/>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a:t>9/3/22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a:t>‹#›</a:t>
            </a:fld>
            <a:endParaRPr lang="en-US"/>
          </a:p>
        </p:txBody>
      </p:sp>
    </p:spTree>
    <p:extLst>
      <p:ext uri="{BB962C8B-B14F-4D97-AF65-F5344CB8AC3E}">
        <p14:creationId xmlns:p14="http://schemas.microsoft.com/office/powerpoint/2010/main" val="205600764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a:t>9/3/22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414690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a:t>9/3/22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13806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t>9/3/22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11286812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9/3/22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613041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9/3/22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50000034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t>9/3/22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235235607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49709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82028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Tree>
    <p:extLst>
      <p:ext uri="{BB962C8B-B14F-4D97-AF65-F5344CB8AC3E}">
        <p14:creationId xmlns:p14="http://schemas.microsoft.com/office/powerpoint/2010/main" val="213662771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tr-TR"/>
              <a:t>Asıl başlık stilini düzenlemek için tıklayın</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1160EA64-D806-43AC-9DF2-F8C432F32B4C}" type="datetimeFigureOut">
              <a:rPr lang="en-US" smtClean="0"/>
              <a:t>9/3/22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934281156"/>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ct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65602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ct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44264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14001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a:t>9/3/22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t>‹#›</a:t>
            </a:fld>
            <a:endParaRPr lang="en-US"/>
          </a:p>
        </p:txBody>
      </p:sp>
      <p:cxnSp>
        <p:nvCxnSpPr>
          <p:cNvPr id="14" name="Straight Connector 13"/>
          <p:cNvCxnSpPr/>
          <p:nvPr/>
        </p:nvCxnSpPr>
        <p:spPr>
          <a:xfrm flipH="1">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346900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a:stretch>
            <a:fillRect/>
          </a:stretch>
        </p:blipFill>
        <p:spPr>
          <a:xfrm>
            <a:off x="0" y="0"/>
            <a:ext cx="12192000" cy="6857999"/>
          </a:xfrm>
          <a:prstGeom prst="rect">
            <a:avLst/>
          </a:prstGeom>
        </p:spPr>
      </p:pic>
      <p:pic>
        <p:nvPicPr>
          <p:cNvPr id="17" name="bg object 17"/>
          <p:cNvPicPr/>
          <p:nvPr/>
        </p:nvPicPr>
        <p:blipFill>
          <a:blip r:embed="rId3"/>
          <a:stretch>
            <a:fillRect/>
          </a:stretch>
        </p:blipFill>
        <p:spPr>
          <a:xfrm>
            <a:off x="0" y="3124200"/>
            <a:ext cx="12182475" cy="3733800"/>
          </a:xfrm>
          <a:prstGeom prst="rect">
            <a:avLst/>
          </a:prstGeom>
        </p:spPr>
      </p:pic>
      <p:sp>
        <p:nvSpPr>
          <p:cNvPr id="18" name="bg object 18"/>
          <p:cNvSpPr/>
          <p:nvPr/>
        </p:nvSpPr>
        <p:spPr>
          <a:xfrm>
            <a:off x="2196592" y="2909061"/>
            <a:ext cx="3238500" cy="1019175"/>
          </a:xfrm>
          <a:custGeom>
            <a:avLst/>
            <a:gdLst/>
            <a:ahLst/>
            <a:cxnLst/>
            <a:rect l="l" t="t" r="r" b="b"/>
            <a:pathLst>
              <a:path w="3238500" h="1019175">
                <a:moveTo>
                  <a:pt x="3238500" y="0"/>
                </a:moveTo>
                <a:lnTo>
                  <a:pt x="419100" y="0"/>
                </a:lnTo>
                <a:lnTo>
                  <a:pt x="0" y="0"/>
                </a:lnTo>
                <a:lnTo>
                  <a:pt x="0" y="1019175"/>
                </a:lnTo>
                <a:lnTo>
                  <a:pt x="419100" y="1019175"/>
                </a:lnTo>
                <a:lnTo>
                  <a:pt x="3238500" y="1019175"/>
                </a:lnTo>
                <a:lnTo>
                  <a:pt x="32385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3.09.2022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8" name="Date Placeholder 7"/>
          <p:cNvSpPr>
            <a:spLocks noGrp="1"/>
          </p:cNvSpPr>
          <p:nvPr>
            <p:ph type="dt" sz="half" idx="10"/>
          </p:nvPr>
        </p:nvSpPr>
        <p:spPr/>
        <p:txBody>
          <a:bodyPr/>
          <a:lstStyle/>
          <a:p>
            <a:fld id="{AB134690-1557-4C89-A502-4959FE7FAD70}" type="datetimeFigureOut">
              <a:rPr lang="en-US" smtClean="0"/>
              <a:t>9/3/22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329529158"/>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3.09.2022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3.09.2022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3.09.2022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3.09.2022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3.09.2022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3.09.2022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3.09.2022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3.09.2022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3.09.2022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3.09.2022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583436" y="3143250"/>
            <a:ext cx="4270248" cy="259677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1160EA64-D806-43AC-9DF2-F8C432F32B4C}" type="datetimeFigureOut">
              <a:rPr lang="en-US" smtClean="0"/>
              <a:t>9/3/22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
        <p:nvSpPr>
          <p:cNvPr id="10" name="Title 9"/>
          <p:cNvSpPr>
            <a:spLocks noGrp="1"/>
          </p:cNvSpPr>
          <p:nvPr>
            <p:ph type="title"/>
          </p:nvPr>
        </p:nvSpPr>
        <p:spPr/>
        <p:txBody>
          <a:bodyPr/>
          <a:lstStyle/>
          <a:p>
            <a:r>
              <a:rPr lang="tr-TR"/>
              <a:t>Asıl başlık stilini düzenlemek için tıklayın</a:t>
            </a:r>
            <a:endParaRPr lang="en-US"/>
          </a:p>
        </p:txBody>
      </p:sp>
    </p:spTree>
    <p:extLst>
      <p:ext uri="{BB962C8B-B14F-4D97-AF65-F5344CB8AC3E}">
        <p14:creationId xmlns:p14="http://schemas.microsoft.com/office/powerpoint/2010/main" val="51649217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Date Placeholder 2"/>
          <p:cNvSpPr>
            <a:spLocks noGrp="1"/>
          </p:cNvSpPr>
          <p:nvPr>
            <p:ph type="dt" sz="half" idx="10"/>
          </p:nvPr>
        </p:nvSpPr>
        <p:spPr/>
        <p:txBody>
          <a:bodyPr/>
          <a:lstStyle/>
          <a:p>
            <a:fld id="{E1037C31-9E7A-4F99-8774-A0E530DE1A42}" type="datetimeFigureOut">
              <a:rPr lang="en-US" smtClean="0"/>
              <a:t>9/3/22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57156618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9/3/22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396027094"/>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tr-TR"/>
              <a:t>Asıl başlık stilini düzenlemek için tıklayın</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9" name="Date Placeholder 8"/>
          <p:cNvSpPr>
            <a:spLocks noGrp="1"/>
          </p:cNvSpPr>
          <p:nvPr>
            <p:ph type="dt" sz="half" idx="10"/>
          </p:nvPr>
        </p:nvSpPr>
        <p:spPr/>
        <p:txBody>
          <a:bodyPr/>
          <a:lstStyle/>
          <a:p>
            <a:fld id="{D1BE4249-C0D0-4B06-8692-E8BB871AF643}" type="datetimeFigureOut">
              <a:rPr lang="en-US" smtClean="0"/>
              <a:t>9/3/22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92851984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tr-TR"/>
              <a:t>Asıl başlık stilini düzenlemek için tıklayın</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9/3/22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72592288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3.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7.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4.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tr-TR"/>
              <a:t>Asıl başlık stilini düzenlemek için tıklayın</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9/3/22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t>‹#›</a:t>
            </a:fld>
            <a:endParaRPr lang="en-US"/>
          </a:p>
        </p:txBody>
      </p:sp>
    </p:spTree>
    <p:extLst>
      <p:ext uri="{BB962C8B-B14F-4D97-AF65-F5344CB8AC3E}">
        <p14:creationId xmlns:p14="http://schemas.microsoft.com/office/powerpoint/2010/main" val="185823302"/>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ransition spd="slow">
    <p:wipe/>
  </p:transition>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BC572C"/>
          </a:solidFill>
        </p:spPr>
        <p:txBody>
          <a:bodyPr wrap="square" lIns="0" tIns="0" rIns="0" bIns="0" rtlCol="0"/>
          <a:lstStyle/>
          <a:p>
            <a:endParaRPr/>
          </a:p>
        </p:txBody>
      </p:sp>
      <p:sp>
        <p:nvSpPr>
          <p:cNvPr id="17" name="bg object 17"/>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sp>
        <p:nvSpPr>
          <p:cNvPr id="2" name="Holder 2"/>
          <p:cNvSpPr>
            <a:spLocks noGrp="1"/>
          </p:cNvSpPr>
          <p:nvPr>
            <p:ph type="title"/>
          </p:nvPr>
        </p:nvSpPr>
        <p:spPr>
          <a:xfrm>
            <a:off x="1777745" y="2840558"/>
            <a:ext cx="8636508" cy="940435"/>
          </a:xfrm>
          <a:prstGeom prst="rect">
            <a:avLst/>
          </a:prstGeom>
        </p:spPr>
        <p:txBody>
          <a:bodyPr wrap="square" lIns="0" tIns="0" rIns="0" bIns="0">
            <a:spAutoFit/>
          </a:bodyPr>
          <a:lstStyle>
            <a:lvl1pPr>
              <a:defRPr sz="6000" b="0" i="0">
                <a:solidFill>
                  <a:srgbClr val="252525"/>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0" name="Picture 9" descr="HDRibbonContent-UniformTrim.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defPPr>
              <a:defRPr lang="tr-TR"/>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1BEF0D-F0BB-DE4B-95CE-6DB70DBA9567}" type="datetimeFigureOut">
              <a:rPr lang="en-US"/>
              <a:t>9/3/22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defPPr>
              <a:defRPr lang="tr-TR"/>
            </a:defPPr>
            <a:lvl1pPr marL="0" algn="l"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defPPr>
              <a:defRPr lang="tr-TR"/>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a:t>‹#›</a:t>
            </a:fld>
            <a:endParaRPr lang="en-US"/>
          </a:p>
        </p:txBody>
      </p:sp>
    </p:spTree>
    <p:extLst>
      <p:ext uri="{BB962C8B-B14F-4D97-AF65-F5344CB8AC3E}">
        <p14:creationId xmlns:p14="http://schemas.microsoft.com/office/powerpoint/2010/main" val="3224505163"/>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Lst>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295400"/>
            <a:ext cx="12182475" cy="5562600"/>
          </a:xfrm>
          <a:custGeom>
            <a:avLst/>
            <a:gdLst/>
            <a:ahLst/>
            <a:cxnLst/>
            <a:rect l="l" t="t" r="r" b="b"/>
            <a:pathLst>
              <a:path w="12182475" h="5562600">
                <a:moveTo>
                  <a:pt x="0" y="5562599"/>
                </a:moveTo>
                <a:lnTo>
                  <a:pt x="12182475" y="5562599"/>
                </a:lnTo>
                <a:lnTo>
                  <a:pt x="12182475" y="0"/>
                </a:lnTo>
                <a:lnTo>
                  <a:pt x="0" y="0"/>
                </a:lnTo>
                <a:lnTo>
                  <a:pt x="0" y="5562599"/>
                </a:lnTo>
                <a:close/>
              </a:path>
            </a:pathLst>
          </a:custGeom>
          <a:solidFill>
            <a:srgbClr val="F1EBEA">
              <a:alpha val="70195"/>
            </a:srgbClr>
          </a:solidFill>
        </p:spPr>
        <p:txBody>
          <a:bodyPr wrap="square" lIns="0" tIns="0" rIns="0" bIns="0" rtlCol="0"/>
          <a:lstStyle/>
          <a:p>
            <a:endParaRPr/>
          </a:p>
        </p:txBody>
      </p:sp>
      <p:pic>
        <p:nvPicPr>
          <p:cNvPr id="17" name="bg object 17"/>
          <p:cNvPicPr/>
          <p:nvPr/>
        </p:nvPicPr>
        <p:blipFill>
          <a:blip r:embed="rId7"/>
          <a:stretch>
            <a:fillRect/>
          </a:stretch>
        </p:blipFill>
        <p:spPr>
          <a:xfrm>
            <a:off x="0" y="0"/>
            <a:ext cx="12192000" cy="1295400"/>
          </a:xfrm>
          <a:prstGeom prst="rect">
            <a:avLst/>
          </a:prstGeom>
        </p:spPr>
      </p:pic>
      <p:sp>
        <p:nvSpPr>
          <p:cNvPr id="2" name="Holder 2"/>
          <p:cNvSpPr>
            <a:spLocks noGrp="1"/>
          </p:cNvSpPr>
          <p:nvPr>
            <p:ph type="title"/>
          </p:nvPr>
        </p:nvSpPr>
        <p:spPr>
          <a:xfrm>
            <a:off x="917575" y="338836"/>
            <a:ext cx="10356850" cy="1003935"/>
          </a:xfrm>
          <a:prstGeom prst="rect">
            <a:avLst/>
          </a:prstGeom>
        </p:spPr>
        <p:txBody>
          <a:bodyPr wrap="square" lIns="0" tIns="0" rIns="0" bIns="0">
            <a:spAutoFit/>
          </a:bodyPr>
          <a:lstStyle>
            <a:lvl1pPr>
              <a:defRPr sz="3200" b="1" i="0">
                <a:solidFill>
                  <a:schemeClr val="bg1"/>
                </a:solidFill>
                <a:latin typeface="Tahoma"/>
                <a:cs typeface="Tahoma"/>
              </a:defRPr>
            </a:lvl1pPr>
          </a:lstStyle>
          <a:p>
            <a:endParaRPr/>
          </a:p>
        </p:txBody>
      </p:sp>
      <p:sp>
        <p:nvSpPr>
          <p:cNvPr id="3" name="Holder 3"/>
          <p:cNvSpPr>
            <a:spLocks noGrp="1"/>
          </p:cNvSpPr>
          <p:nvPr>
            <p:ph type="body" idx="1"/>
          </p:nvPr>
        </p:nvSpPr>
        <p:spPr>
          <a:xfrm>
            <a:off x="917575" y="1975485"/>
            <a:ext cx="10356850" cy="41217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072480-10DA-4FB4-BEAE-2A1DEA90F248}" type="datetimeFigureOut">
              <a:rPr lang="tr-TR" smtClean="0"/>
              <a:t>3.09.2022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tr-T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6.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4.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3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27CDEE-B91C-545A-99BD-0AAD44873BF3}"/>
              </a:ext>
            </a:extLst>
          </p:cNvPr>
          <p:cNvSpPr>
            <a:spLocks noGrp="1"/>
          </p:cNvSpPr>
          <p:nvPr>
            <p:ph type="title"/>
          </p:nvPr>
        </p:nvSpPr>
        <p:spPr/>
        <p:txBody>
          <a:bodyPr/>
          <a:lstStyle/>
          <a:p>
            <a:r>
              <a:rPr lang="tr-TR" dirty="0"/>
              <a:t>			    JVM</a:t>
            </a:r>
          </a:p>
        </p:txBody>
      </p:sp>
    </p:spTree>
    <p:extLst>
      <p:ext uri="{BB962C8B-B14F-4D97-AF65-F5344CB8AC3E}">
        <p14:creationId xmlns:p14="http://schemas.microsoft.com/office/powerpoint/2010/main" val="24425249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5939" y="1578038"/>
            <a:ext cx="9241155" cy="2839720"/>
          </a:xfrm>
          <a:prstGeom prst="rect">
            <a:avLst/>
          </a:prstGeom>
        </p:spPr>
        <p:txBody>
          <a:bodyPr vert="horz" wrap="square" lIns="0" tIns="12700" rIns="0" bIns="0" rtlCol="0">
            <a:spAutoFit/>
          </a:bodyPr>
          <a:lstStyle/>
          <a:p>
            <a:pPr marL="12700" marR="5080" indent="19050">
              <a:lnSpc>
                <a:spcPct val="109500"/>
              </a:lnSpc>
              <a:spcBef>
                <a:spcPts val="100"/>
              </a:spcBef>
              <a:buClr>
                <a:srgbClr val="A62C52"/>
              </a:buClr>
              <a:buFont typeface="Arial MT"/>
              <a:buChar char="•"/>
              <a:tabLst>
                <a:tab pos="260985" algn="l"/>
              </a:tabLst>
            </a:pPr>
            <a:r>
              <a:rPr sz="2400" spc="95">
                <a:solidFill>
                  <a:srgbClr val="44121A"/>
                </a:solidFill>
                <a:latin typeface="Tahoma"/>
                <a:cs typeface="Tahoma"/>
              </a:rPr>
              <a:t>Değeri </a:t>
            </a:r>
            <a:r>
              <a:rPr sz="2400" spc="75">
                <a:solidFill>
                  <a:srgbClr val="44121A"/>
                </a:solidFill>
                <a:latin typeface="Tahoma"/>
                <a:cs typeface="Tahoma"/>
              </a:rPr>
              <a:t>nesneden </a:t>
            </a:r>
            <a:r>
              <a:rPr sz="2400" spc="55">
                <a:solidFill>
                  <a:srgbClr val="44121A"/>
                </a:solidFill>
                <a:latin typeface="Tahoma"/>
                <a:cs typeface="Tahoma"/>
              </a:rPr>
              <a:t>nesneye </a:t>
            </a:r>
            <a:r>
              <a:rPr sz="2400" spc="85">
                <a:solidFill>
                  <a:srgbClr val="44121A"/>
                </a:solidFill>
                <a:latin typeface="Tahoma"/>
                <a:cs typeface="Tahoma"/>
              </a:rPr>
              <a:t>değişmeyip </a:t>
            </a:r>
            <a:r>
              <a:rPr sz="2400" spc="55">
                <a:solidFill>
                  <a:srgbClr val="44121A"/>
                </a:solidFill>
                <a:latin typeface="Tahoma"/>
                <a:cs typeface="Tahoma"/>
              </a:rPr>
              <a:t>her </a:t>
            </a:r>
            <a:r>
              <a:rPr sz="2400" spc="65">
                <a:solidFill>
                  <a:srgbClr val="44121A"/>
                </a:solidFill>
                <a:latin typeface="Tahoma"/>
                <a:cs typeface="Tahoma"/>
              </a:rPr>
              <a:t>nesne </a:t>
            </a:r>
            <a:r>
              <a:rPr sz="2400" spc="60">
                <a:solidFill>
                  <a:srgbClr val="44121A"/>
                </a:solidFill>
                <a:latin typeface="Tahoma"/>
                <a:cs typeface="Tahoma"/>
              </a:rPr>
              <a:t>için </a:t>
            </a:r>
            <a:r>
              <a:rPr sz="2400" spc="35">
                <a:solidFill>
                  <a:srgbClr val="44121A"/>
                </a:solidFill>
                <a:latin typeface="Tahoma"/>
                <a:cs typeface="Tahoma"/>
              </a:rPr>
              <a:t>aynı </a:t>
            </a:r>
            <a:r>
              <a:rPr sz="2400" spc="75">
                <a:solidFill>
                  <a:srgbClr val="44121A"/>
                </a:solidFill>
                <a:latin typeface="Tahoma"/>
                <a:cs typeface="Tahoma"/>
              </a:rPr>
              <a:t>olan </a:t>
            </a:r>
            <a:r>
              <a:rPr sz="2400" spc="-735">
                <a:solidFill>
                  <a:srgbClr val="44121A"/>
                </a:solidFill>
                <a:latin typeface="Tahoma"/>
                <a:cs typeface="Tahoma"/>
              </a:rPr>
              <a:t> </a:t>
            </a:r>
            <a:r>
              <a:rPr sz="2400" spc="70">
                <a:solidFill>
                  <a:srgbClr val="44121A"/>
                </a:solidFill>
                <a:latin typeface="Tahoma"/>
                <a:cs typeface="Tahoma"/>
              </a:rPr>
              <a:t>değişkene</a:t>
            </a:r>
            <a:r>
              <a:rPr sz="2400" spc="-15">
                <a:solidFill>
                  <a:srgbClr val="44121A"/>
                </a:solidFill>
                <a:latin typeface="Tahoma"/>
                <a:cs typeface="Tahoma"/>
              </a:rPr>
              <a:t> </a:t>
            </a:r>
            <a:r>
              <a:rPr sz="2400" spc="20">
                <a:solidFill>
                  <a:srgbClr val="44121A"/>
                </a:solidFill>
                <a:latin typeface="Tahoma"/>
                <a:cs typeface="Tahoma"/>
              </a:rPr>
              <a:t>sınıf</a:t>
            </a:r>
            <a:r>
              <a:rPr sz="2400" spc="-100">
                <a:solidFill>
                  <a:srgbClr val="44121A"/>
                </a:solidFill>
                <a:latin typeface="Tahoma"/>
                <a:cs typeface="Tahoma"/>
              </a:rPr>
              <a:t> </a:t>
            </a:r>
            <a:r>
              <a:rPr sz="2400" spc="65">
                <a:solidFill>
                  <a:srgbClr val="44121A"/>
                </a:solidFill>
                <a:latin typeface="Tahoma"/>
                <a:cs typeface="Tahoma"/>
              </a:rPr>
              <a:t>değişkeni</a:t>
            </a:r>
            <a:r>
              <a:rPr sz="2400" spc="10">
                <a:solidFill>
                  <a:srgbClr val="44121A"/>
                </a:solidFill>
                <a:latin typeface="Tahoma"/>
                <a:cs typeface="Tahoma"/>
              </a:rPr>
              <a:t> </a:t>
            </a:r>
            <a:r>
              <a:rPr sz="2400" spc="-10">
                <a:solidFill>
                  <a:srgbClr val="44121A"/>
                </a:solidFill>
                <a:latin typeface="Tahoma"/>
                <a:cs typeface="Tahoma"/>
              </a:rPr>
              <a:t>(class</a:t>
            </a:r>
            <a:r>
              <a:rPr sz="2400" spc="-160">
                <a:solidFill>
                  <a:srgbClr val="44121A"/>
                </a:solidFill>
                <a:latin typeface="Tahoma"/>
                <a:cs typeface="Tahoma"/>
              </a:rPr>
              <a:t> </a:t>
            </a:r>
            <a:r>
              <a:rPr sz="2400" spc="30">
                <a:solidFill>
                  <a:srgbClr val="44121A"/>
                </a:solidFill>
                <a:latin typeface="Tahoma"/>
                <a:cs typeface="Tahoma"/>
              </a:rPr>
              <a:t>veriable)</a:t>
            </a:r>
            <a:r>
              <a:rPr sz="2400" spc="-120">
                <a:solidFill>
                  <a:srgbClr val="44121A"/>
                </a:solidFill>
                <a:latin typeface="Tahoma"/>
                <a:cs typeface="Tahoma"/>
              </a:rPr>
              <a:t> </a:t>
            </a:r>
            <a:r>
              <a:rPr sz="2400" spc="25">
                <a:solidFill>
                  <a:srgbClr val="44121A"/>
                </a:solidFill>
                <a:latin typeface="Tahoma"/>
                <a:cs typeface="Tahoma"/>
              </a:rPr>
              <a:t>denir.</a:t>
            </a:r>
            <a:r>
              <a:rPr sz="2400" spc="-170">
                <a:solidFill>
                  <a:srgbClr val="44121A"/>
                </a:solidFill>
                <a:latin typeface="Tahoma"/>
                <a:cs typeface="Tahoma"/>
              </a:rPr>
              <a:t> </a:t>
            </a:r>
            <a:r>
              <a:rPr sz="2400" spc="25">
                <a:solidFill>
                  <a:srgbClr val="44121A"/>
                </a:solidFill>
                <a:latin typeface="Tahoma"/>
                <a:cs typeface="Tahoma"/>
              </a:rPr>
              <a:t>Sınıf</a:t>
            </a:r>
            <a:r>
              <a:rPr sz="2400" spc="-105">
                <a:solidFill>
                  <a:srgbClr val="44121A"/>
                </a:solidFill>
                <a:latin typeface="Tahoma"/>
                <a:cs typeface="Tahoma"/>
              </a:rPr>
              <a:t> </a:t>
            </a:r>
            <a:r>
              <a:rPr sz="2400" spc="65">
                <a:solidFill>
                  <a:srgbClr val="44121A"/>
                </a:solidFill>
                <a:latin typeface="Tahoma"/>
                <a:cs typeface="Tahoma"/>
              </a:rPr>
              <a:t>değişkeni</a:t>
            </a:r>
            <a:r>
              <a:rPr sz="2400" spc="-70">
                <a:solidFill>
                  <a:srgbClr val="44121A"/>
                </a:solidFill>
                <a:latin typeface="Tahoma"/>
                <a:cs typeface="Tahoma"/>
              </a:rPr>
              <a:t> </a:t>
            </a:r>
            <a:r>
              <a:rPr sz="2400" spc="40">
                <a:solidFill>
                  <a:srgbClr val="44121A"/>
                </a:solidFill>
                <a:latin typeface="Tahoma"/>
                <a:cs typeface="Tahoma"/>
              </a:rPr>
              <a:t>tüm</a:t>
            </a:r>
            <a:endParaRPr sz="2400">
              <a:latin typeface="Tahoma"/>
              <a:cs typeface="Tahoma"/>
            </a:endParaRPr>
          </a:p>
          <a:p>
            <a:pPr marL="212725" marR="228600" algn="ctr">
              <a:lnSpc>
                <a:spcPct val="109500"/>
              </a:lnSpc>
            </a:pPr>
            <a:r>
              <a:rPr sz="2400" spc="55">
                <a:solidFill>
                  <a:srgbClr val="44121A"/>
                </a:solidFill>
                <a:latin typeface="Tahoma"/>
                <a:cs typeface="Tahoma"/>
              </a:rPr>
              <a:t>nesnelerin</a:t>
            </a:r>
            <a:r>
              <a:rPr sz="2400" spc="-120">
                <a:solidFill>
                  <a:srgbClr val="44121A"/>
                </a:solidFill>
                <a:latin typeface="Tahoma"/>
                <a:cs typeface="Tahoma"/>
              </a:rPr>
              <a:t> </a:t>
            </a:r>
            <a:r>
              <a:rPr sz="2400" spc="40">
                <a:solidFill>
                  <a:srgbClr val="44121A"/>
                </a:solidFill>
                <a:latin typeface="Tahoma"/>
                <a:cs typeface="Tahoma"/>
              </a:rPr>
              <a:t>ortak</a:t>
            </a:r>
            <a:r>
              <a:rPr sz="2400" spc="-250">
                <a:solidFill>
                  <a:srgbClr val="44121A"/>
                </a:solidFill>
                <a:latin typeface="Tahoma"/>
                <a:cs typeface="Tahoma"/>
              </a:rPr>
              <a:t> </a:t>
            </a:r>
            <a:r>
              <a:rPr sz="2400" spc="70">
                <a:solidFill>
                  <a:srgbClr val="44121A"/>
                </a:solidFill>
                <a:latin typeface="Tahoma"/>
                <a:cs typeface="Tahoma"/>
              </a:rPr>
              <a:t>bir</a:t>
            </a:r>
            <a:r>
              <a:rPr sz="2400" spc="-114">
                <a:solidFill>
                  <a:srgbClr val="44121A"/>
                </a:solidFill>
                <a:latin typeface="Tahoma"/>
                <a:cs typeface="Tahoma"/>
              </a:rPr>
              <a:t> </a:t>
            </a:r>
            <a:r>
              <a:rPr sz="2400" spc="85">
                <a:solidFill>
                  <a:srgbClr val="44121A"/>
                </a:solidFill>
                <a:latin typeface="Tahoma"/>
                <a:cs typeface="Tahoma"/>
              </a:rPr>
              <a:t>durumu</a:t>
            </a:r>
            <a:r>
              <a:rPr sz="2400" spc="-195">
                <a:solidFill>
                  <a:srgbClr val="44121A"/>
                </a:solidFill>
                <a:latin typeface="Tahoma"/>
                <a:cs typeface="Tahoma"/>
              </a:rPr>
              <a:t> </a:t>
            </a:r>
            <a:r>
              <a:rPr sz="2400" spc="50">
                <a:solidFill>
                  <a:srgbClr val="44121A"/>
                </a:solidFill>
                <a:latin typeface="Tahoma"/>
                <a:cs typeface="Tahoma"/>
              </a:rPr>
              <a:t>olarak</a:t>
            </a:r>
            <a:r>
              <a:rPr sz="2400" spc="-250">
                <a:solidFill>
                  <a:srgbClr val="44121A"/>
                </a:solidFill>
                <a:latin typeface="Tahoma"/>
                <a:cs typeface="Tahoma"/>
              </a:rPr>
              <a:t> </a:t>
            </a:r>
            <a:r>
              <a:rPr sz="2400" spc="70">
                <a:solidFill>
                  <a:srgbClr val="44121A"/>
                </a:solidFill>
                <a:latin typeface="Tahoma"/>
                <a:cs typeface="Tahoma"/>
              </a:rPr>
              <a:t>bir</a:t>
            </a:r>
            <a:r>
              <a:rPr sz="2400" spc="-110">
                <a:solidFill>
                  <a:srgbClr val="44121A"/>
                </a:solidFill>
                <a:latin typeface="Tahoma"/>
                <a:cs typeface="Tahoma"/>
              </a:rPr>
              <a:t> </a:t>
            </a:r>
            <a:r>
              <a:rPr sz="2400" spc="15">
                <a:solidFill>
                  <a:srgbClr val="44121A"/>
                </a:solidFill>
                <a:latin typeface="Tahoma"/>
                <a:cs typeface="Tahoma"/>
              </a:rPr>
              <a:t>kere</a:t>
            </a:r>
            <a:r>
              <a:rPr sz="2400" spc="-100">
                <a:solidFill>
                  <a:srgbClr val="44121A"/>
                </a:solidFill>
                <a:latin typeface="Tahoma"/>
                <a:cs typeface="Tahoma"/>
              </a:rPr>
              <a:t> </a:t>
            </a:r>
            <a:r>
              <a:rPr sz="2400" spc="50">
                <a:solidFill>
                  <a:srgbClr val="44121A"/>
                </a:solidFill>
                <a:latin typeface="Tahoma"/>
                <a:cs typeface="Tahoma"/>
              </a:rPr>
              <a:t>oluşturulur</a:t>
            </a:r>
            <a:r>
              <a:rPr sz="2400" spc="-265">
                <a:solidFill>
                  <a:srgbClr val="44121A"/>
                </a:solidFill>
                <a:latin typeface="Tahoma"/>
                <a:cs typeface="Tahoma"/>
              </a:rPr>
              <a:t> </a:t>
            </a:r>
            <a:r>
              <a:rPr sz="2400" spc="50">
                <a:solidFill>
                  <a:srgbClr val="44121A"/>
                </a:solidFill>
                <a:latin typeface="Tahoma"/>
                <a:cs typeface="Tahoma"/>
              </a:rPr>
              <a:t>ve</a:t>
            </a:r>
            <a:r>
              <a:rPr sz="2400" spc="-170">
                <a:solidFill>
                  <a:srgbClr val="44121A"/>
                </a:solidFill>
                <a:latin typeface="Tahoma"/>
                <a:cs typeface="Tahoma"/>
              </a:rPr>
              <a:t> </a:t>
            </a:r>
            <a:r>
              <a:rPr sz="2400" spc="25">
                <a:solidFill>
                  <a:srgbClr val="44121A"/>
                </a:solidFill>
                <a:latin typeface="Tahoma"/>
                <a:cs typeface="Tahoma"/>
              </a:rPr>
              <a:t>sınıfın </a:t>
            </a:r>
            <a:r>
              <a:rPr sz="2400" spc="-735">
                <a:solidFill>
                  <a:srgbClr val="44121A"/>
                </a:solidFill>
                <a:latin typeface="Tahoma"/>
                <a:cs typeface="Tahoma"/>
              </a:rPr>
              <a:t> </a:t>
            </a:r>
            <a:r>
              <a:rPr sz="2400" spc="70">
                <a:solidFill>
                  <a:srgbClr val="44121A"/>
                </a:solidFill>
                <a:latin typeface="Tahoma"/>
                <a:cs typeface="Tahoma"/>
              </a:rPr>
              <a:t>üzerinde</a:t>
            </a:r>
            <a:r>
              <a:rPr sz="2400" spc="-175">
                <a:solidFill>
                  <a:srgbClr val="44121A"/>
                </a:solidFill>
                <a:latin typeface="Tahoma"/>
                <a:cs typeface="Tahoma"/>
              </a:rPr>
              <a:t> </a:t>
            </a:r>
            <a:r>
              <a:rPr sz="2400" spc="20">
                <a:solidFill>
                  <a:srgbClr val="44121A"/>
                </a:solidFill>
                <a:latin typeface="Tahoma"/>
                <a:cs typeface="Tahoma"/>
              </a:rPr>
              <a:t>saklanır</a:t>
            </a:r>
            <a:r>
              <a:rPr sz="2400" spc="-120">
                <a:solidFill>
                  <a:srgbClr val="44121A"/>
                </a:solidFill>
                <a:latin typeface="Tahoma"/>
                <a:cs typeface="Tahoma"/>
              </a:rPr>
              <a:t> </a:t>
            </a:r>
            <a:r>
              <a:rPr sz="2400" spc="50">
                <a:solidFill>
                  <a:srgbClr val="44121A"/>
                </a:solidFill>
                <a:latin typeface="Tahoma"/>
                <a:cs typeface="Tahoma"/>
              </a:rPr>
              <a:t>.Bundan</a:t>
            </a:r>
            <a:r>
              <a:rPr sz="2400" spc="-120">
                <a:solidFill>
                  <a:srgbClr val="44121A"/>
                </a:solidFill>
                <a:latin typeface="Tahoma"/>
                <a:cs typeface="Tahoma"/>
              </a:rPr>
              <a:t> </a:t>
            </a:r>
            <a:r>
              <a:rPr sz="2400" spc="60">
                <a:solidFill>
                  <a:srgbClr val="44121A"/>
                </a:solidFill>
                <a:latin typeface="Tahoma"/>
                <a:cs typeface="Tahoma"/>
              </a:rPr>
              <a:t>ötürü</a:t>
            </a:r>
            <a:r>
              <a:rPr sz="2400" spc="-200">
                <a:solidFill>
                  <a:srgbClr val="44121A"/>
                </a:solidFill>
                <a:latin typeface="Tahoma"/>
                <a:cs typeface="Tahoma"/>
              </a:rPr>
              <a:t> </a:t>
            </a:r>
            <a:r>
              <a:rPr sz="2400" spc="45">
                <a:solidFill>
                  <a:srgbClr val="44121A"/>
                </a:solidFill>
                <a:latin typeface="Tahoma"/>
                <a:cs typeface="Tahoma"/>
              </a:rPr>
              <a:t>"metaspace"</a:t>
            </a:r>
            <a:r>
              <a:rPr sz="2400">
                <a:solidFill>
                  <a:srgbClr val="44121A"/>
                </a:solidFill>
                <a:latin typeface="Tahoma"/>
                <a:cs typeface="Tahoma"/>
              </a:rPr>
              <a:t> </a:t>
            </a:r>
            <a:r>
              <a:rPr sz="2400" spc="140">
                <a:solidFill>
                  <a:srgbClr val="44121A"/>
                </a:solidFill>
                <a:latin typeface="Tahoma"/>
                <a:cs typeface="Tahoma"/>
              </a:rPr>
              <a:t>de</a:t>
            </a:r>
            <a:r>
              <a:rPr sz="2400" spc="-170">
                <a:solidFill>
                  <a:srgbClr val="44121A"/>
                </a:solidFill>
                <a:latin typeface="Tahoma"/>
                <a:cs typeface="Tahoma"/>
              </a:rPr>
              <a:t> </a:t>
            </a:r>
            <a:r>
              <a:rPr sz="2400" spc="30">
                <a:solidFill>
                  <a:srgbClr val="44121A"/>
                </a:solidFill>
                <a:latin typeface="Tahoma"/>
                <a:cs typeface="Tahoma"/>
              </a:rPr>
              <a:t>bulur.</a:t>
            </a:r>
            <a:r>
              <a:rPr sz="2400" spc="-250">
                <a:solidFill>
                  <a:srgbClr val="44121A"/>
                </a:solidFill>
                <a:latin typeface="Tahoma"/>
                <a:cs typeface="Tahoma"/>
              </a:rPr>
              <a:t> </a:t>
            </a:r>
            <a:r>
              <a:rPr sz="2400" spc="30">
                <a:solidFill>
                  <a:srgbClr val="44121A"/>
                </a:solidFill>
                <a:latin typeface="Tahoma"/>
                <a:cs typeface="Tahoma"/>
              </a:rPr>
              <a:t>Sınıf</a:t>
            </a:r>
            <a:endParaRPr sz="2400">
              <a:latin typeface="Tahoma"/>
              <a:cs typeface="Tahoma"/>
            </a:endParaRPr>
          </a:p>
          <a:p>
            <a:pPr marL="241300" marR="256540" indent="26034" algn="ctr">
              <a:lnSpc>
                <a:spcPct val="109500"/>
              </a:lnSpc>
              <a:spcBef>
                <a:spcPts val="75"/>
              </a:spcBef>
            </a:pPr>
            <a:r>
              <a:rPr sz="2400" spc="60">
                <a:solidFill>
                  <a:srgbClr val="44121A"/>
                </a:solidFill>
                <a:latin typeface="Tahoma"/>
                <a:cs typeface="Tahoma"/>
              </a:rPr>
              <a:t>değişkenleri </a:t>
            </a:r>
            <a:r>
              <a:rPr sz="2400" spc="5">
                <a:solidFill>
                  <a:srgbClr val="44121A"/>
                </a:solidFill>
                <a:latin typeface="Tahoma"/>
                <a:cs typeface="Tahoma"/>
              </a:rPr>
              <a:t>static </a:t>
            </a:r>
            <a:r>
              <a:rPr sz="2400" spc="20">
                <a:solidFill>
                  <a:srgbClr val="44121A"/>
                </a:solidFill>
                <a:latin typeface="Tahoma"/>
                <a:cs typeface="Tahoma"/>
              </a:rPr>
              <a:t>anahtar </a:t>
            </a:r>
            <a:r>
              <a:rPr sz="2400" spc="40">
                <a:solidFill>
                  <a:srgbClr val="44121A"/>
                </a:solidFill>
                <a:latin typeface="Tahoma"/>
                <a:cs typeface="Tahoma"/>
              </a:rPr>
              <a:t>kelimesi </a:t>
            </a:r>
            <a:r>
              <a:rPr sz="2400" spc="70">
                <a:solidFill>
                  <a:srgbClr val="44121A"/>
                </a:solidFill>
                <a:latin typeface="Tahoma"/>
                <a:cs typeface="Tahoma"/>
              </a:rPr>
              <a:t>ile </a:t>
            </a:r>
            <a:r>
              <a:rPr sz="2400" spc="35">
                <a:solidFill>
                  <a:srgbClr val="44121A"/>
                </a:solidFill>
                <a:latin typeface="Tahoma"/>
                <a:cs typeface="Tahoma"/>
              </a:rPr>
              <a:t>nitelendirilir. </a:t>
            </a:r>
            <a:r>
              <a:rPr sz="2400" spc="10">
                <a:solidFill>
                  <a:srgbClr val="44121A"/>
                </a:solidFill>
                <a:latin typeface="Tahoma"/>
                <a:cs typeface="Tahoma"/>
              </a:rPr>
              <a:t>Static </a:t>
            </a:r>
            <a:r>
              <a:rPr sz="2400" spc="15">
                <a:solidFill>
                  <a:srgbClr val="44121A"/>
                </a:solidFill>
                <a:latin typeface="Tahoma"/>
                <a:cs typeface="Tahoma"/>
              </a:rPr>
              <a:t> </a:t>
            </a:r>
            <a:r>
              <a:rPr sz="2400" spc="70">
                <a:solidFill>
                  <a:srgbClr val="44121A"/>
                </a:solidFill>
                <a:latin typeface="Tahoma"/>
                <a:cs typeface="Tahoma"/>
              </a:rPr>
              <a:t>değişkene</a:t>
            </a:r>
            <a:r>
              <a:rPr sz="2400" spc="-25">
                <a:solidFill>
                  <a:srgbClr val="44121A"/>
                </a:solidFill>
                <a:latin typeface="Tahoma"/>
                <a:cs typeface="Tahoma"/>
              </a:rPr>
              <a:t> </a:t>
            </a:r>
            <a:r>
              <a:rPr sz="2400" spc="35">
                <a:solidFill>
                  <a:srgbClr val="44121A"/>
                </a:solidFill>
                <a:latin typeface="Tahoma"/>
                <a:cs typeface="Tahoma"/>
              </a:rPr>
              <a:t>ulaşmak</a:t>
            </a:r>
            <a:r>
              <a:rPr sz="2400" spc="-95">
                <a:solidFill>
                  <a:srgbClr val="44121A"/>
                </a:solidFill>
                <a:latin typeface="Tahoma"/>
                <a:cs typeface="Tahoma"/>
              </a:rPr>
              <a:t> </a:t>
            </a:r>
            <a:r>
              <a:rPr sz="2400" spc="60">
                <a:solidFill>
                  <a:srgbClr val="44121A"/>
                </a:solidFill>
                <a:latin typeface="Tahoma"/>
                <a:cs typeface="Tahoma"/>
              </a:rPr>
              <a:t>için</a:t>
            </a:r>
            <a:r>
              <a:rPr sz="2400" spc="-120">
                <a:solidFill>
                  <a:srgbClr val="44121A"/>
                </a:solidFill>
                <a:latin typeface="Tahoma"/>
                <a:cs typeface="Tahoma"/>
              </a:rPr>
              <a:t> </a:t>
            </a:r>
            <a:r>
              <a:rPr sz="2400" spc="55">
                <a:solidFill>
                  <a:srgbClr val="44121A"/>
                </a:solidFill>
                <a:latin typeface="Tahoma"/>
                <a:cs typeface="Tahoma"/>
              </a:rPr>
              <a:t>nesneye</a:t>
            </a:r>
            <a:r>
              <a:rPr sz="2400" spc="-170">
                <a:solidFill>
                  <a:srgbClr val="44121A"/>
                </a:solidFill>
                <a:latin typeface="Tahoma"/>
                <a:cs typeface="Tahoma"/>
              </a:rPr>
              <a:t> </a:t>
            </a:r>
            <a:r>
              <a:rPr sz="2400" spc="30">
                <a:solidFill>
                  <a:srgbClr val="44121A"/>
                </a:solidFill>
                <a:latin typeface="Tahoma"/>
                <a:cs typeface="Tahoma"/>
              </a:rPr>
              <a:t>ihtiyaç</a:t>
            </a:r>
            <a:r>
              <a:rPr sz="2400" spc="-225">
                <a:solidFill>
                  <a:srgbClr val="44121A"/>
                </a:solidFill>
                <a:latin typeface="Tahoma"/>
                <a:cs typeface="Tahoma"/>
              </a:rPr>
              <a:t> </a:t>
            </a:r>
            <a:r>
              <a:rPr sz="2400" spc="35">
                <a:solidFill>
                  <a:srgbClr val="44121A"/>
                </a:solidFill>
                <a:latin typeface="Tahoma"/>
                <a:cs typeface="Tahoma"/>
              </a:rPr>
              <a:t>yoktur</a:t>
            </a:r>
            <a:r>
              <a:rPr sz="2400" spc="-180">
                <a:solidFill>
                  <a:srgbClr val="44121A"/>
                </a:solidFill>
                <a:latin typeface="Tahoma"/>
                <a:cs typeface="Tahoma"/>
              </a:rPr>
              <a:t> </a:t>
            </a:r>
            <a:r>
              <a:rPr sz="2400" spc="25">
                <a:solidFill>
                  <a:srgbClr val="44121A"/>
                </a:solidFill>
                <a:latin typeface="Tahoma"/>
                <a:cs typeface="Tahoma"/>
              </a:rPr>
              <a:t>sınıfın</a:t>
            </a:r>
            <a:r>
              <a:rPr sz="2400" spc="-120">
                <a:solidFill>
                  <a:srgbClr val="44121A"/>
                </a:solidFill>
                <a:latin typeface="Tahoma"/>
                <a:cs typeface="Tahoma"/>
              </a:rPr>
              <a:t> </a:t>
            </a:r>
            <a:r>
              <a:rPr sz="2400" spc="65">
                <a:solidFill>
                  <a:srgbClr val="44121A"/>
                </a:solidFill>
                <a:latin typeface="Tahoma"/>
                <a:cs typeface="Tahoma"/>
              </a:rPr>
              <a:t>üzerinden </a:t>
            </a:r>
            <a:r>
              <a:rPr sz="2400" spc="-735">
                <a:solidFill>
                  <a:srgbClr val="44121A"/>
                </a:solidFill>
                <a:latin typeface="Tahoma"/>
                <a:cs typeface="Tahoma"/>
              </a:rPr>
              <a:t> </a:t>
            </a:r>
            <a:r>
              <a:rPr sz="2400" spc="5">
                <a:solidFill>
                  <a:srgbClr val="44121A"/>
                </a:solidFill>
                <a:latin typeface="Tahoma"/>
                <a:cs typeface="Tahoma"/>
              </a:rPr>
              <a:t>ulaşılır.</a:t>
            </a:r>
            <a:endParaRPr sz="2400">
              <a:latin typeface="Tahoma"/>
              <a:cs typeface="Tahoma"/>
            </a:endParaRPr>
          </a:p>
        </p:txBody>
      </p:sp>
      <p:sp>
        <p:nvSpPr>
          <p:cNvPr id="3" name="object 3"/>
          <p:cNvSpPr txBox="1"/>
          <p:nvPr/>
        </p:nvSpPr>
        <p:spPr>
          <a:xfrm>
            <a:off x="1872995" y="4559871"/>
            <a:ext cx="132715" cy="391795"/>
          </a:xfrm>
          <a:prstGeom prst="rect">
            <a:avLst/>
          </a:prstGeom>
        </p:spPr>
        <p:txBody>
          <a:bodyPr vert="horz" wrap="square" lIns="0" tIns="12700" rIns="0" bIns="0" rtlCol="0">
            <a:spAutoFit/>
          </a:bodyPr>
          <a:lstStyle/>
          <a:p>
            <a:pPr marL="12700">
              <a:lnSpc>
                <a:spcPct val="100000"/>
              </a:lnSpc>
              <a:spcBef>
                <a:spcPts val="100"/>
              </a:spcBef>
            </a:pPr>
            <a:r>
              <a:rPr sz="2400">
                <a:solidFill>
                  <a:srgbClr val="A62C52"/>
                </a:solidFill>
                <a:latin typeface="Arial MT"/>
                <a:cs typeface="Arial MT"/>
              </a:rPr>
              <a:t>•</a:t>
            </a:r>
            <a:endParaRPr sz="2400">
              <a:latin typeface="Arial MT"/>
              <a:cs typeface="Arial MT"/>
            </a:endParaRPr>
          </a:p>
        </p:txBody>
      </p:sp>
      <p:sp>
        <p:nvSpPr>
          <p:cNvPr id="4" name="object 4"/>
          <p:cNvSpPr txBox="1"/>
          <p:nvPr/>
        </p:nvSpPr>
        <p:spPr>
          <a:xfrm>
            <a:off x="2112645" y="4575683"/>
            <a:ext cx="8696325" cy="400050"/>
          </a:xfrm>
          <a:prstGeom prst="rect">
            <a:avLst/>
          </a:prstGeom>
          <a:solidFill>
            <a:srgbClr val="FFFF00"/>
          </a:solidFill>
        </p:spPr>
        <p:txBody>
          <a:bodyPr vert="horz" wrap="square" lIns="0" tIns="0" rIns="0" bIns="0" rtlCol="0">
            <a:spAutoFit/>
          </a:bodyPr>
          <a:lstStyle/>
          <a:p>
            <a:pPr marL="1270">
              <a:lnSpc>
                <a:spcPts val="2860"/>
              </a:lnSpc>
            </a:pPr>
            <a:r>
              <a:rPr sz="2400" spc="90">
                <a:solidFill>
                  <a:srgbClr val="44121A"/>
                </a:solidFill>
                <a:latin typeface="Tahoma"/>
                <a:cs typeface="Tahoma"/>
              </a:rPr>
              <a:t>Nesne</a:t>
            </a:r>
            <a:r>
              <a:rPr sz="2400" spc="-90">
                <a:solidFill>
                  <a:srgbClr val="44121A"/>
                </a:solidFill>
                <a:latin typeface="Tahoma"/>
                <a:cs typeface="Tahoma"/>
              </a:rPr>
              <a:t> </a:t>
            </a:r>
            <a:r>
              <a:rPr sz="2400" spc="20">
                <a:solidFill>
                  <a:srgbClr val="44121A"/>
                </a:solidFill>
                <a:latin typeface="Tahoma"/>
                <a:cs typeface="Tahoma"/>
              </a:rPr>
              <a:t>referansları</a:t>
            </a:r>
            <a:r>
              <a:rPr sz="2400" spc="-145">
                <a:solidFill>
                  <a:srgbClr val="44121A"/>
                </a:solidFill>
                <a:latin typeface="Tahoma"/>
                <a:cs typeface="Tahoma"/>
              </a:rPr>
              <a:t> </a:t>
            </a:r>
            <a:r>
              <a:rPr sz="2400" spc="70">
                <a:solidFill>
                  <a:srgbClr val="44121A"/>
                </a:solidFill>
                <a:latin typeface="Tahoma"/>
                <a:cs typeface="Tahoma"/>
              </a:rPr>
              <a:t>üzerinde</a:t>
            </a:r>
            <a:r>
              <a:rPr sz="2400" spc="-165">
                <a:solidFill>
                  <a:srgbClr val="44121A"/>
                </a:solidFill>
                <a:latin typeface="Tahoma"/>
                <a:cs typeface="Tahoma"/>
              </a:rPr>
              <a:t> </a:t>
            </a:r>
            <a:r>
              <a:rPr sz="2400" spc="140">
                <a:solidFill>
                  <a:srgbClr val="44121A"/>
                </a:solidFill>
                <a:latin typeface="Tahoma"/>
                <a:cs typeface="Tahoma"/>
              </a:rPr>
              <a:t>de</a:t>
            </a:r>
            <a:r>
              <a:rPr sz="2400" spc="-90">
                <a:solidFill>
                  <a:srgbClr val="44121A"/>
                </a:solidFill>
                <a:latin typeface="Tahoma"/>
                <a:cs typeface="Tahoma"/>
              </a:rPr>
              <a:t> </a:t>
            </a:r>
            <a:r>
              <a:rPr sz="2400" spc="50">
                <a:solidFill>
                  <a:srgbClr val="44121A"/>
                </a:solidFill>
                <a:latin typeface="Tahoma"/>
                <a:cs typeface="Tahoma"/>
              </a:rPr>
              <a:t>erişim</a:t>
            </a:r>
            <a:r>
              <a:rPr sz="2400" spc="-160">
                <a:solidFill>
                  <a:srgbClr val="44121A"/>
                </a:solidFill>
                <a:latin typeface="Tahoma"/>
                <a:cs typeface="Tahoma"/>
              </a:rPr>
              <a:t> </a:t>
            </a:r>
            <a:r>
              <a:rPr sz="2400" spc="50">
                <a:solidFill>
                  <a:srgbClr val="44121A"/>
                </a:solidFill>
                <a:latin typeface="Tahoma"/>
                <a:cs typeface="Tahoma"/>
              </a:rPr>
              <a:t>sağlanabilir</a:t>
            </a:r>
            <a:r>
              <a:rPr sz="2400" spc="-114">
                <a:solidFill>
                  <a:srgbClr val="44121A"/>
                </a:solidFill>
                <a:latin typeface="Tahoma"/>
                <a:cs typeface="Tahoma"/>
              </a:rPr>
              <a:t> </a:t>
            </a:r>
            <a:r>
              <a:rPr sz="2400" spc="-20">
                <a:solidFill>
                  <a:srgbClr val="44121A"/>
                </a:solidFill>
                <a:latin typeface="Tahoma"/>
                <a:cs typeface="Tahoma"/>
              </a:rPr>
              <a:t>fakat</a:t>
            </a:r>
            <a:r>
              <a:rPr sz="2400" spc="-85">
                <a:solidFill>
                  <a:srgbClr val="44121A"/>
                </a:solidFill>
                <a:latin typeface="Tahoma"/>
                <a:cs typeface="Tahoma"/>
              </a:rPr>
              <a:t> </a:t>
            </a:r>
            <a:r>
              <a:rPr sz="2400" spc="10">
                <a:solidFill>
                  <a:srgbClr val="44121A"/>
                </a:solidFill>
                <a:latin typeface="Tahoma"/>
                <a:cs typeface="Tahoma"/>
              </a:rPr>
              <a:t>tavsiye</a:t>
            </a:r>
            <a:endParaRPr sz="2400">
              <a:latin typeface="Tahoma"/>
              <a:cs typeface="Tahoma"/>
            </a:endParaRPr>
          </a:p>
        </p:txBody>
      </p:sp>
      <p:sp>
        <p:nvSpPr>
          <p:cNvPr id="5" name="object 5"/>
          <p:cNvSpPr txBox="1"/>
          <p:nvPr/>
        </p:nvSpPr>
        <p:spPr>
          <a:xfrm>
            <a:off x="4208145" y="4975733"/>
            <a:ext cx="4441825" cy="371475"/>
          </a:xfrm>
          <a:prstGeom prst="rect">
            <a:avLst/>
          </a:prstGeom>
          <a:solidFill>
            <a:srgbClr val="FFFF00"/>
          </a:solidFill>
        </p:spPr>
        <p:txBody>
          <a:bodyPr vert="horz" wrap="square" lIns="0" tIns="0" rIns="0" bIns="0" rtlCol="0">
            <a:spAutoFit/>
          </a:bodyPr>
          <a:lstStyle/>
          <a:p>
            <a:pPr marL="3175">
              <a:lnSpc>
                <a:spcPts val="2865"/>
              </a:lnSpc>
            </a:pPr>
            <a:r>
              <a:rPr sz="2400" spc="85">
                <a:solidFill>
                  <a:srgbClr val="44121A"/>
                </a:solidFill>
                <a:latin typeface="Tahoma"/>
                <a:cs typeface="Tahoma"/>
              </a:rPr>
              <a:t>e</a:t>
            </a:r>
            <a:r>
              <a:rPr sz="2400" spc="170">
                <a:solidFill>
                  <a:srgbClr val="44121A"/>
                </a:solidFill>
                <a:latin typeface="Tahoma"/>
                <a:cs typeface="Tahoma"/>
              </a:rPr>
              <a:t>d</a:t>
            </a:r>
            <a:r>
              <a:rPr sz="2400" spc="50">
                <a:solidFill>
                  <a:srgbClr val="44121A"/>
                </a:solidFill>
                <a:latin typeface="Tahoma"/>
                <a:cs typeface="Tahoma"/>
              </a:rPr>
              <a:t>il</a:t>
            </a:r>
            <a:r>
              <a:rPr sz="2400" spc="85">
                <a:solidFill>
                  <a:srgbClr val="44121A"/>
                </a:solidFill>
                <a:latin typeface="Tahoma"/>
                <a:cs typeface="Tahoma"/>
              </a:rPr>
              <a:t>e</a:t>
            </a:r>
            <a:r>
              <a:rPr sz="2400" spc="55">
                <a:solidFill>
                  <a:srgbClr val="44121A"/>
                </a:solidFill>
                <a:latin typeface="Tahoma"/>
                <a:cs typeface="Tahoma"/>
              </a:rPr>
              <a:t>n</a:t>
            </a:r>
            <a:r>
              <a:rPr sz="2400" spc="-50">
                <a:solidFill>
                  <a:srgbClr val="44121A"/>
                </a:solidFill>
                <a:latin typeface="Tahoma"/>
                <a:cs typeface="Tahoma"/>
              </a:rPr>
              <a:t> </a:t>
            </a:r>
            <a:r>
              <a:rPr sz="2400" spc="-20">
                <a:solidFill>
                  <a:srgbClr val="44121A"/>
                </a:solidFill>
                <a:latin typeface="Tahoma"/>
                <a:cs typeface="Tahoma"/>
              </a:rPr>
              <a:t>s</a:t>
            </a:r>
            <a:r>
              <a:rPr sz="2400" spc="30">
                <a:solidFill>
                  <a:srgbClr val="44121A"/>
                </a:solidFill>
                <a:latin typeface="Tahoma"/>
                <a:cs typeface="Tahoma"/>
              </a:rPr>
              <a:t>ı</a:t>
            </a:r>
            <a:r>
              <a:rPr sz="2400" spc="100">
                <a:solidFill>
                  <a:srgbClr val="44121A"/>
                </a:solidFill>
                <a:latin typeface="Tahoma"/>
                <a:cs typeface="Tahoma"/>
              </a:rPr>
              <a:t>n</a:t>
            </a:r>
            <a:r>
              <a:rPr sz="2400" spc="-5">
                <a:solidFill>
                  <a:srgbClr val="44121A"/>
                </a:solidFill>
                <a:latin typeface="Tahoma"/>
                <a:cs typeface="Tahoma"/>
              </a:rPr>
              <a:t>ıf</a:t>
            </a:r>
            <a:r>
              <a:rPr sz="2400" spc="-114">
                <a:solidFill>
                  <a:srgbClr val="44121A"/>
                </a:solidFill>
                <a:latin typeface="Tahoma"/>
                <a:cs typeface="Tahoma"/>
              </a:rPr>
              <a:t> </a:t>
            </a:r>
            <a:r>
              <a:rPr sz="2400" spc="80">
                <a:solidFill>
                  <a:srgbClr val="44121A"/>
                </a:solidFill>
                <a:latin typeface="Tahoma"/>
                <a:cs typeface="Tahoma"/>
              </a:rPr>
              <a:t>ü</a:t>
            </a:r>
            <a:r>
              <a:rPr sz="2400" spc="-15">
                <a:solidFill>
                  <a:srgbClr val="44121A"/>
                </a:solidFill>
                <a:latin typeface="Tahoma"/>
                <a:cs typeface="Tahoma"/>
              </a:rPr>
              <a:t>z</a:t>
            </a:r>
            <a:r>
              <a:rPr sz="2400" spc="85">
                <a:solidFill>
                  <a:srgbClr val="44121A"/>
                </a:solidFill>
                <a:latin typeface="Tahoma"/>
                <a:cs typeface="Tahoma"/>
              </a:rPr>
              <a:t>e</a:t>
            </a:r>
            <a:r>
              <a:rPr sz="2400" spc="25">
                <a:solidFill>
                  <a:srgbClr val="44121A"/>
                </a:solidFill>
                <a:latin typeface="Tahoma"/>
                <a:cs typeface="Tahoma"/>
              </a:rPr>
              <a:t>r</a:t>
            </a:r>
            <a:r>
              <a:rPr sz="2400" spc="30">
                <a:solidFill>
                  <a:srgbClr val="44121A"/>
                </a:solidFill>
                <a:latin typeface="Tahoma"/>
                <a:cs typeface="Tahoma"/>
              </a:rPr>
              <a:t>i</a:t>
            </a:r>
            <a:r>
              <a:rPr sz="2400" spc="100">
                <a:solidFill>
                  <a:srgbClr val="44121A"/>
                </a:solidFill>
                <a:latin typeface="Tahoma"/>
                <a:cs typeface="Tahoma"/>
              </a:rPr>
              <a:t>n</a:t>
            </a:r>
            <a:r>
              <a:rPr sz="2400" spc="170">
                <a:solidFill>
                  <a:srgbClr val="44121A"/>
                </a:solidFill>
                <a:latin typeface="Tahoma"/>
                <a:cs typeface="Tahoma"/>
              </a:rPr>
              <a:t>d</a:t>
            </a:r>
            <a:r>
              <a:rPr sz="2400" spc="85">
                <a:solidFill>
                  <a:srgbClr val="44121A"/>
                </a:solidFill>
                <a:latin typeface="Tahoma"/>
                <a:cs typeface="Tahoma"/>
              </a:rPr>
              <a:t>e</a:t>
            </a:r>
            <a:r>
              <a:rPr sz="2400" spc="55">
                <a:solidFill>
                  <a:srgbClr val="44121A"/>
                </a:solidFill>
                <a:latin typeface="Tahoma"/>
                <a:cs typeface="Tahoma"/>
              </a:rPr>
              <a:t>n</a:t>
            </a:r>
            <a:r>
              <a:rPr sz="2400" spc="-200">
                <a:solidFill>
                  <a:srgbClr val="44121A"/>
                </a:solidFill>
                <a:latin typeface="Tahoma"/>
                <a:cs typeface="Tahoma"/>
              </a:rPr>
              <a:t> </a:t>
            </a:r>
            <a:r>
              <a:rPr sz="2400" spc="85">
                <a:solidFill>
                  <a:srgbClr val="44121A"/>
                </a:solidFill>
                <a:latin typeface="Tahoma"/>
                <a:cs typeface="Tahoma"/>
              </a:rPr>
              <a:t>e</a:t>
            </a:r>
            <a:r>
              <a:rPr sz="2400" spc="25">
                <a:solidFill>
                  <a:srgbClr val="44121A"/>
                </a:solidFill>
                <a:latin typeface="Tahoma"/>
                <a:cs typeface="Tahoma"/>
              </a:rPr>
              <a:t>r</a:t>
            </a:r>
            <a:r>
              <a:rPr sz="2400" spc="15">
                <a:solidFill>
                  <a:srgbClr val="44121A"/>
                </a:solidFill>
                <a:latin typeface="Tahoma"/>
                <a:cs typeface="Tahoma"/>
              </a:rPr>
              <a:t>iş</a:t>
            </a:r>
            <a:r>
              <a:rPr sz="2400" spc="85">
                <a:solidFill>
                  <a:srgbClr val="44121A"/>
                </a:solidFill>
                <a:latin typeface="Tahoma"/>
                <a:cs typeface="Tahoma"/>
              </a:rPr>
              <a:t>me</a:t>
            </a:r>
            <a:r>
              <a:rPr sz="2400">
                <a:solidFill>
                  <a:srgbClr val="44121A"/>
                </a:solidFill>
                <a:latin typeface="Tahoma"/>
                <a:cs typeface="Tahoma"/>
              </a:rPr>
              <a:t>k</a:t>
            </a:r>
            <a:r>
              <a:rPr sz="2400" spc="-60">
                <a:solidFill>
                  <a:srgbClr val="44121A"/>
                </a:solidFill>
                <a:latin typeface="Tahoma"/>
                <a:cs typeface="Tahoma"/>
              </a:rPr>
              <a:t>t</a:t>
            </a:r>
            <a:r>
              <a:rPr sz="2400" spc="25">
                <a:solidFill>
                  <a:srgbClr val="44121A"/>
                </a:solidFill>
                <a:latin typeface="Tahoma"/>
                <a:cs typeface="Tahoma"/>
              </a:rPr>
              <a:t>ir</a:t>
            </a:r>
            <a:endParaRPr sz="2400">
              <a:latin typeface="Tahoma"/>
              <a:cs typeface="Tahoma"/>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641C27"/>
          </a:solidFill>
        </p:spPr>
        <p:txBody>
          <a:bodyPr wrap="square" lIns="0" tIns="0" rIns="0" bIns="0" rtlCol="0"/>
          <a:lstStyle/>
          <a:p>
            <a:endParaRPr/>
          </a:p>
        </p:txBody>
      </p:sp>
      <p:pic>
        <p:nvPicPr>
          <p:cNvPr id="3" name="object 3"/>
          <p:cNvPicPr/>
          <p:nvPr/>
        </p:nvPicPr>
        <p:blipFill>
          <a:blip r:embed="rId2"/>
          <a:stretch>
            <a:fillRect/>
          </a:stretch>
        </p:blipFill>
        <p:spPr>
          <a:xfrm>
            <a:off x="0" y="0"/>
            <a:ext cx="12191999" cy="1390650"/>
          </a:xfrm>
          <a:prstGeom prst="rect">
            <a:avLst/>
          </a:prstGeom>
        </p:spPr>
      </p:pic>
      <p:sp>
        <p:nvSpPr>
          <p:cNvPr id="4" name="object 4"/>
          <p:cNvSpPr txBox="1">
            <a:spLocks noGrp="1"/>
          </p:cNvSpPr>
          <p:nvPr>
            <p:ph type="title"/>
          </p:nvPr>
        </p:nvSpPr>
        <p:spPr>
          <a:xfrm>
            <a:off x="917575" y="338836"/>
            <a:ext cx="9906000" cy="1003935"/>
          </a:xfrm>
          <a:prstGeom prst="rect">
            <a:avLst/>
          </a:prstGeom>
        </p:spPr>
        <p:txBody>
          <a:bodyPr vert="horz" wrap="square" lIns="0" tIns="16510" rIns="0" bIns="0" rtlCol="0">
            <a:spAutoFit/>
          </a:bodyPr>
          <a:lstStyle/>
          <a:p>
            <a:pPr marL="12700">
              <a:lnSpc>
                <a:spcPts val="3835"/>
              </a:lnSpc>
              <a:spcBef>
                <a:spcPts val="130"/>
              </a:spcBef>
            </a:pPr>
            <a:r>
              <a:rPr spc="120"/>
              <a:t>J</a:t>
            </a:r>
            <a:r>
              <a:rPr spc="10"/>
              <a:t>V</a:t>
            </a:r>
            <a:r>
              <a:rPr spc="225"/>
              <a:t>M</a:t>
            </a:r>
            <a:r>
              <a:rPr spc="-195"/>
              <a:t> </a:t>
            </a:r>
            <a:r>
              <a:rPr spc="-155"/>
              <a:t>s</a:t>
            </a:r>
            <a:r>
              <a:rPr spc="-95"/>
              <a:t>t</a:t>
            </a:r>
            <a:r>
              <a:rPr spc="-160"/>
              <a:t>a</a:t>
            </a:r>
            <a:r>
              <a:rPr spc="-85"/>
              <a:t>t</a:t>
            </a:r>
            <a:r>
              <a:rPr spc="-50"/>
              <a:t>i</a:t>
            </a:r>
            <a:r>
              <a:rPr spc="-65"/>
              <a:t>c</a:t>
            </a:r>
            <a:r>
              <a:rPr spc="-155"/>
              <a:t> </a:t>
            </a:r>
            <a:r>
              <a:rPr spc="-45"/>
              <a:t>y</a:t>
            </a:r>
            <a:r>
              <a:rPr spc="50"/>
              <a:t>ö</a:t>
            </a:r>
            <a:r>
              <a:rPr spc="-100"/>
              <a:t>n</a:t>
            </a:r>
            <a:r>
              <a:rPr spc="-50"/>
              <a:t>t</a:t>
            </a:r>
            <a:r>
              <a:rPr spc="-40"/>
              <a:t>e</a:t>
            </a:r>
            <a:r>
              <a:rPr spc="-70"/>
              <a:t>m</a:t>
            </a:r>
            <a:r>
              <a:rPr spc="-245"/>
              <a:t> </a:t>
            </a:r>
            <a:r>
              <a:rPr spc="-55"/>
              <a:t>v</a:t>
            </a:r>
            <a:r>
              <a:rPr spc="25"/>
              <a:t>e</a:t>
            </a:r>
            <a:r>
              <a:rPr spc="-165"/>
              <a:t> </a:t>
            </a:r>
            <a:r>
              <a:rPr spc="85"/>
              <a:t>d</a:t>
            </a:r>
            <a:r>
              <a:rPr spc="45"/>
              <a:t>e</a:t>
            </a:r>
            <a:r>
              <a:rPr spc="85"/>
              <a:t>ğ</a:t>
            </a:r>
            <a:r>
              <a:rPr spc="5"/>
              <a:t>i</a:t>
            </a:r>
            <a:r>
              <a:rPr spc="-150"/>
              <a:t>ş</a:t>
            </a:r>
            <a:r>
              <a:rPr spc="-60"/>
              <a:t>k</a:t>
            </a:r>
            <a:r>
              <a:rPr spc="45"/>
              <a:t>e</a:t>
            </a:r>
            <a:r>
              <a:rPr spc="-100"/>
              <a:t>n</a:t>
            </a:r>
            <a:r>
              <a:rPr spc="5"/>
              <a:t>l</a:t>
            </a:r>
            <a:r>
              <a:rPr spc="45"/>
              <a:t>e</a:t>
            </a:r>
            <a:r>
              <a:rPr spc="-60"/>
              <a:t>ri</a:t>
            </a:r>
            <a:r>
              <a:rPr spc="-245"/>
              <a:t> </a:t>
            </a:r>
            <a:r>
              <a:rPr spc="-100"/>
              <a:t>n</a:t>
            </a:r>
            <a:r>
              <a:rPr spc="-120"/>
              <a:t>a</a:t>
            </a:r>
            <a:r>
              <a:rPr spc="-150"/>
              <a:t>s</a:t>
            </a:r>
            <a:r>
              <a:rPr spc="5"/>
              <a:t>ı</a:t>
            </a:r>
            <a:r>
              <a:rPr spc="-5"/>
              <a:t>l</a:t>
            </a:r>
            <a:r>
              <a:rPr spc="-105"/>
              <a:t> </a:t>
            </a:r>
            <a:r>
              <a:rPr spc="-55"/>
              <a:t>v</a:t>
            </a:r>
            <a:r>
              <a:rPr spc="25"/>
              <a:t>e</a:t>
            </a:r>
            <a:r>
              <a:rPr spc="-165"/>
              <a:t> </a:t>
            </a:r>
            <a:r>
              <a:rPr spc="-100"/>
              <a:t>n</a:t>
            </a:r>
            <a:r>
              <a:rPr spc="45"/>
              <a:t>e</a:t>
            </a:r>
            <a:r>
              <a:rPr spc="-190"/>
              <a:t>r</a:t>
            </a:r>
            <a:r>
              <a:rPr spc="45"/>
              <a:t>e</a:t>
            </a:r>
            <a:r>
              <a:rPr spc="85"/>
              <a:t>d</a:t>
            </a:r>
            <a:r>
              <a:rPr spc="25"/>
              <a:t>e</a:t>
            </a:r>
          </a:p>
          <a:p>
            <a:pPr marL="12700">
              <a:lnSpc>
                <a:spcPts val="3835"/>
              </a:lnSpc>
            </a:pPr>
            <a:r>
              <a:rPr spc="-75"/>
              <a:t>saklar?</a:t>
            </a:r>
          </a:p>
        </p:txBody>
      </p:sp>
      <p:sp>
        <p:nvSpPr>
          <p:cNvPr id="5" name="object 5"/>
          <p:cNvSpPr txBox="1"/>
          <p:nvPr/>
        </p:nvSpPr>
        <p:spPr>
          <a:xfrm>
            <a:off x="917575" y="1975485"/>
            <a:ext cx="10206990" cy="4121785"/>
          </a:xfrm>
          <a:prstGeom prst="rect">
            <a:avLst/>
          </a:prstGeom>
        </p:spPr>
        <p:txBody>
          <a:bodyPr vert="horz" wrap="square" lIns="0" tIns="16510" rIns="0" bIns="0" rtlCol="0">
            <a:spAutoFit/>
          </a:bodyPr>
          <a:lstStyle/>
          <a:p>
            <a:pPr marL="241300" marR="89535" indent="-229235">
              <a:lnSpc>
                <a:spcPct val="100000"/>
              </a:lnSpc>
              <a:spcBef>
                <a:spcPts val="130"/>
              </a:spcBef>
              <a:buClr>
                <a:srgbClr val="A62C52"/>
              </a:buClr>
              <a:buFont typeface="Arial MT"/>
              <a:buChar char="•"/>
              <a:tabLst>
                <a:tab pos="241935" algn="l"/>
              </a:tabLst>
            </a:pPr>
            <a:r>
              <a:rPr sz="2750" spc="125">
                <a:solidFill>
                  <a:srgbClr val="FFFFFF"/>
                </a:solidFill>
                <a:latin typeface="Tahoma"/>
                <a:cs typeface="Tahoma"/>
              </a:rPr>
              <a:t>Bu</a:t>
            </a:r>
            <a:r>
              <a:rPr sz="2750" spc="-155">
                <a:solidFill>
                  <a:srgbClr val="FFFFFF"/>
                </a:solidFill>
                <a:latin typeface="Tahoma"/>
                <a:cs typeface="Tahoma"/>
              </a:rPr>
              <a:t> </a:t>
            </a:r>
            <a:r>
              <a:rPr sz="2750" spc="55">
                <a:solidFill>
                  <a:srgbClr val="FFFFFF"/>
                </a:solidFill>
                <a:latin typeface="Tahoma"/>
                <a:cs typeface="Tahoma"/>
              </a:rPr>
              <a:t>sorunun</a:t>
            </a:r>
            <a:r>
              <a:rPr sz="2750" spc="70">
                <a:solidFill>
                  <a:srgbClr val="FFFFFF"/>
                </a:solidFill>
                <a:latin typeface="Tahoma"/>
                <a:cs typeface="Tahoma"/>
              </a:rPr>
              <a:t> </a:t>
            </a:r>
            <a:r>
              <a:rPr sz="2750" spc="105">
                <a:solidFill>
                  <a:srgbClr val="FFFFFF"/>
                </a:solidFill>
                <a:latin typeface="Tahoma"/>
                <a:cs typeface="Tahoma"/>
              </a:rPr>
              <a:t>cevabı</a:t>
            </a:r>
            <a:r>
              <a:rPr sz="2750" spc="-204">
                <a:solidFill>
                  <a:srgbClr val="FFFFFF"/>
                </a:solidFill>
                <a:latin typeface="Tahoma"/>
                <a:cs typeface="Tahoma"/>
              </a:rPr>
              <a:t> </a:t>
            </a:r>
            <a:r>
              <a:rPr sz="2750" spc="190">
                <a:solidFill>
                  <a:srgbClr val="FFFFFF"/>
                </a:solidFill>
                <a:latin typeface="Tahoma"/>
                <a:cs typeface="Tahoma"/>
              </a:rPr>
              <a:t>JDK</a:t>
            </a:r>
            <a:r>
              <a:rPr sz="2750" spc="-140">
                <a:solidFill>
                  <a:srgbClr val="FFFFFF"/>
                </a:solidFill>
                <a:latin typeface="Tahoma"/>
                <a:cs typeface="Tahoma"/>
              </a:rPr>
              <a:t> </a:t>
            </a:r>
            <a:r>
              <a:rPr sz="2750" spc="110">
                <a:solidFill>
                  <a:srgbClr val="FFFFFF"/>
                </a:solidFill>
                <a:latin typeface="Tahoma"/>
                <a:cs typeface="Tahoma"/>
              </a:rPr>
              <a:t>8</a:t>
            </a:r>
            <a:r>
              <a:rPr sz="2750" spc="-145">
                <a:solidFill>
                  <a:srgbClr val="FFFFFF"/>
                </a:solidFill>
                <a:latin typeface="Tahoma"/>
                <a:cs typeface="Tahoma"/>
              </a:rPr>
              <a:t> </a:t>
            </a:r>
            <a:r>
              <a:rPr sz="2750" spc="95">
                <a:solidFill>
                  <a:srgbClr val="FFFFFF"/>
                </a:solidFill>
                <a:latin typeface="Tahoma"/>
                <a:cs typeface="Tahoma"/>
              </a:rPr>
              <a:t>öncesi</a:t>
            </a:r>
            <a:r>
              <a:rPr sz="2750" spc="-60">
                <a:solidFill>
                  <a:srgbClr val="FFFFFF"/>
                </a:solidFill>
                <a:latin typeface="Tahoma"/>
                <a:cs typeface="Tahoma"/>
              </a:rPr>
              <a:t> </a:t>
            </a:r>
            <a:r>
              <a:rPr sz="2750" spc="60">
                <a:solidFill>
                  <a:srgbClr val="FFFFFF"/>
                </a:solidFill>
                <a:latin typeface="Tahoma"/>
                <a:cs typeface="Tahoma"/>
              </a:rPr>
              <a:t>ve</a:t>
            </a:r>
            <a:r>
              <a:rPr sz="2750" spc="-210">
                <a:solidFill>
                  <a:srgbClr val="FFFFFF"/>
                </a:solidFill>
                <a:latin typeface="Tahoma"/>
                <a:cs typeface="Tahoma"/>
              </a:rPr>
              <a:t> </a:t>
            </a:r>
            <a:r>
              <a:rPr sz="2750" spc="45">
                <a:solidFill>
                  <a:srgbClr val="FFFFFF"/>
                </a:solidFill>
                <a:latin typeface="Tahoma"/>
                <a:cs typeface="Tahoma"/>
              </a:rPr>
              <a:t>sonrası</a:t>
            </a:r>
            <a:r>
              <a:rPr sz="2750" spc="15">
                <a:solidFill>
                  <a:srgbClr val="FFFFFF"/>
                </a:solidFill>
                <a:latin typeface="Tahoma"/>
                <a:cs typeface="Tahoma"/>
              </a:rPr>
              <a:t> </a:t>
            </a:r>
            <a:r>
              <a:rPr sz="2750" spc="85">
                <a:solidFill>
                  <a:srgbClr val="FFFFFF"/>
                </a:solidFill>
                <a:latin typeface="Tahoma"/>
                <a:cs typeface="Tahoma"/>
              </a:rPr>
              <a:t>içi</a:t>
            </a:r>
            <a:r>
              <a:rPr sz="2750" spc="-200">
                <a:solidFill>
                  <a:srgbClr val="FFFFFF"/>
                </a:solidFill>
                <a:latin typeface="Tahoma"/>
                <a:cs typeface="Tahoma"/>
              </a:rPr>
              <a:t> </a:t>
            </a:r>
            <a:r>
              <a:rPr sz="2750" spc="50">
                <a:solidFill>
                  <a:srgbClr val="FFFFFF"/>
                </a:solidFill>
                <a:latin typeface="Tahoma"/>
                <a:cs typeface="Tahoma"/>
              </a:rPr>
              <a:t>iki</a:t>
            </a:r>
            <a:r>
              <a:rPr sz="2750" spc="-125">
                <a:solidFill>
                  <a:srgbClr val="FFFFFF"/>
                </a:solidFill>
                <a:latin typeface="Tahoma"/>
                <a:cs typeface="Tahoma"/>
              </a:rPr>
              <a:t> </a:t>
            </a:r>
            <a:r>
              <a:rPr sz="2750" spc="25">
                <a:solidFill>
                  <a:srgbClr val="FFFFFF"/>
                </a:solidFill>
                <a:latin typeface="Tahoma"/>
                <a:cs typeface="Tahoma"/>
              </a:rPr>
              <a:t>farklı</a:t>
            </a:r>
            <a:r>
              <a:rPr sz="2750" spc="-60">
                <a:solidFill>
                  <a:srgbClr val="FFFFFF"/>
                </a:solidFill>
                <a:latin typeface="Tahoma"/>
                <a:cs typeface="Tahoma"/>
              </a:rPr>
              <a:t> </a:t>
            </a:r>
            <a:r>
              <a:rPr sz="2750" spc="90">
                <a:solidFill>
                  <a:srgbClr val="FFFFFF"/>
                </a:solidFill>
                <a:latin typeface="Tahoma"/>
                <a:cs typeface="Tahoma"/>
              </a:rPr>
              <a:t>şekilde </a:t>
            </a:r>
            <a:r>
              <a:rPr sz="2750" spc="-844">
                <a:solidFill>
                  <a:srgbClr val="FFFFFF"/>
                </a:solidFill>
                <a:latin typeface="Tahoma"/>
                <a:cs typeface="Tahoma"/>
              </a:rPr>
              <a:t> </a:t>
            </a:r>
            <a:r>
              <a:rPr sz="2750" spc="60">
                <a:solidFill>
                  <a:srgbClr val="FFFFFF"/>
                </a:solidFill>
                <a:latin typeface="Tahoma"/>
                <a:cs typeface="Tahoma"/>
              </a:rPr>
              <a:t>cevaplandırılabilir.</a:t>
            </a:r>
            <a:endParaRPr sz="2750">
              <a:latin typeface="Tahoma"/>
              <a:cs typeface="Tahoma"/>
            </a:endParaRPr>
          </a:p>
          <a:p>
            <a:pPr marL="241300" marR="99060" indent="-229235">
              <a:lnSpc>
                <a:spcPct val="101699"/>
              </a:lnSpc>
              <a:spcBef>
                <a:spcPts val="1075"/>
              </a:spcBef>
              <a:buClr>
                <a:srgbClr val="A62C52"/>
              </a:buClr>
              <a:buFont typeface="Arial MT"/>
              <a:buChar char="•"/>
              <a:tabLst>
                <a:tab pos="241935" algn="l"/>
              </a:tabLst>
            </a:pPr>
            <a:r>
              <a:rPr sz="2750" spc="190">
                <a:solidFill>
                  <a:srgbClr val="FFFFFF"/>
                </a:solidFill>
                <a:latin typeface="Tahoma"/>
                <a:cs typeface="Tahoma"/>
              </a:rPr>
              <a:t>JDK </a:t>
            </a:r>
            <a:r>
              <a:rPr sz="2750" spc="105">
                <a:solidFill>
                  <a:srgbClr val="FFFFFF"/>
                </a:solidFill>
                <a:latin typeface="Tahoma"/>
                <a:cs typeface="Tahoma"/>
              </a:rPr>
              <a:t>8' </a:t>
            </a:r>
            <a:r>
              <a:rPr sz="2750" spc="160">
                <a:solidFill>
                  <a:srgbClr val="FFFFFF"/>
                </a:solidFill>
                <a:latin typeface="Tahoma"/>
                <a:cs typeface="Tahoma"/>
              </a:rPr>
              <a:t>den </a:t>
            </a:r>
            <a:r>
              <a:rPr sz="2750" spc="140">
                <a:solidFill>
                  <a:srgbClr val="FFFFFF"/>
                </a:solidFill>
                <a:latin typeface="Tahoma"/>
                <a:cs typeface="Tahoma"/>
              </a:rPr>
              <a:t>önce </a:t>
            </a:r>
            <a:r>
              <a:rPr sz="2750" spc="210">
                <a:solidFill>
                  <a:srgbClr val="FFFFFF"/>
                </a:solidFill>
                <a:latin typeface="Tahoma"/>
                <a:cs typeface="Tahoma"/>
              </a:rPr>
              <a:t>JVM </a:t>
            </a:r>
            <a:r>
              <a:rPr sz="2750" spc="35">
                <a:solidFill>
                  <a:srgbClr val="FFFFFF"/>
                </a:solidFill>
                <a:latin typeface="Tahoma"/>
                <a:cs typeface="Tahoma"/>
              </a:rPr>
              <a:t>Permanent </a:t>
            </a:r>
            <a:r>
              <a:rPr sz="2750" spc="100">
                <a:solidFill>
                  <a:srgbClr val="FFFFFF"/>
                </a:solidFill>
                <a:latin typeface="Tahoma"/>
                <a:cs typeface="Tahoma"/>
              </a:rPr>
              <a:t>Generation </a:t>
            </a:r>
            <a:r>
              <a:rPr sz="2750" spc="65">
                <a:solidFill>
                  <a:srgbClr val="FFFFFF"/>
                </a:solidFill>
                <a:latin typeface="Tahoma"/>
                <a:cs typeface="Tahoma"/>
              </a:rPr>
              <a:t>olarak </a:t>
            </a:r>
            <a:r>
              <a:rPr sz="2750" spc="70">
                <a:solidFill>
                  <a:srgbClr val="FFFFFF"/>
                </a:solidFill>
                <a:latin typeface="Tahoma"/>
                <a:cs typeface="Tahoma"/>
              </a:rPr>
              <a:t> </a:t>
            </a:r>
            <a:r>
              <a:rPr sz="2750" spc="80">
                <a:solidFill>
                  <a:srgbClr val="FFFFFF"/>
                </a:solidFill>
                <a:latin typeface="Tahoma"/>
                <a:cs typeface="Tahoma"/>
              </a:rPr>
              <a:t>adlandırılan</a:t>
            </a:r>
            <a:r>
              <a:rPr sz="2750" spc="-5">
                <a:solidFill>
                  <a:srgbClr val="FFFFFF"/>
                </a:solidFill>
                <a:latin typeface="Tahoma"/>
                <a:cs typeface="Tahoma"/>
              </a:rPr>
              <a:t> </a:t>
            </a:r>
            <a:r>
              <a:rPr sz="2750" spc="85">
                <a:solidFill>
                  <a:srgbClr val="FFFFFF"/>
                </a:solidFill>
                <a:latin typeface="Tahoma"/>
                <a:cs typeface="Tahoma"/>
              </a:rPr>
              <a:t>üçüncü</a:t>
            </a:r>
            <a:r>
              <a:rPr sz="2750" spc="-75">
                <a:solidFill>
                  <a:srgbClr val="FFFFFF"/>
                </a:solidFill>
                <a:latin typeface="Tahoma"/>
                <a:cs typeface="Tahoma"/>
              </a:rPr>
              <a:t> </a:t>
            </a:r>
            <a:r>
              <a:rPr sz="2750" spc="105">
                <a:solidFill>
                  <a:srgbClr val="FFFFFF"/>
                </a:solidFill>
                <a:latin typeface="Tahoma"/>
                <a:cs typeface="Tahoma"/>
              </a:rPr>
              <a:t>bir</a:t>
            </a:r>
            <a:r>
              <a:rPr sz="2750" spc="-140">
                <a:solidFill>
                  <a:srgbClr val="FFFFFF"/>
                </a:solidFill>
                <a:latin typeface="Tahoma"/>
                <a:cs typeface="Tahoma"/>
              </a:rPr>
              <a:t> </a:t>
            </a:r>
            <a:r>
              <a:rPr sz="2750" spc="65">
                <a:solidFill>
                  <a:srgbClr val="FFFFFF"/>
                </a:solidFill>
                <a:latin typeface="Tahoma"/>
                <a:cs typeface="Tahoma"/>
              </a:rPr>
              <a:t>nesle </a:t>
            </a:r>
            <a:r>
              <a:rPr sz="2750" spc="30">
                <a:solidFill>
                  <a:srgbClr val="FFFFFF"/>
                </a:solidFill>
                <a:latin typeface="Tahoma"/>
                <a:cs typeface="Tahoma"/>
              </a:rPr>
              <a:t>sahipti.Statik</a:t>
            </a:r>
            <a:r>
              <a:rPr sz="2750" spc="-95">
                <a:solidFill>
                  <a:srgbClr val="FFFFFF"/>
                </a:solidFill>
                <a:latin typeface="Tahoma"/>
                <a:cs typeface="Tahoma"/>
              </a:rPr>
              <a:t> </a:t>
            </a:r>
            <a:r>
              <a:rPr sz="2750" spc="70">
                <a:solidFill>
                  <a:srgbClr val="FFFFFF"/>
                </a:solidFill>
                <a:latin typeface="Tahoma"/>
                <a:cs typeface="Tahoma"/>
              </a:rPr>
              <a:t>metotlar</a:t>
            </a:r>
            <a:r>
              <a:rPr sz="2750" spc="-140">
                <a:solidFill>
                  <a:srgbClr val="FFFFFF"/>
                </a:solidFill>
                <a:latin typeface="Tahoma"/>
                <a:cs typeface="Tahoma"/>
              </a:rPr>
              <a:t> </a:t>
            </a:r>
            <a:r>
              <a:rPr sz="2750" spc="60">
                <a:solidFill>
                  <a:srgbClr val="FFFFFF"/>
                </a:solidFill>
                <a:latin typeface="Tahoma"/>
                <a:cs typeface="Tahoma"/>
              </a:rPr>
              <a:t>ve</a:t>
            </a:r>
            <a:r>
              <a:rPr sz="2750" spc="-130">
                <a:solidFill>
                  <a:srgbClr val="FFFFFF"/>
                </a:solidFill>
                <a:latin typeface="Tahoma"/>
                <a:cs typeface="Tahoma"/>
              </a:rPr>
              <a:t> </a:t>
            </a:r>
            <a:r>
              <a:rPr sz="2750" spc="95">
                <a:solidFill>
                  <a:srgbClr val="FFFFFF"/>
                </a:solidFill>
                <a:latin typeface="Tahoma"/>
                <a:cs typeface="Tahoma"/>
              </a:rPr>
              <a:t>bunun </a:t>
            </a:r>
            <a:r>
              <a:rPr sz="2750" spc="-844">
                <a:solidFill>
                  <a:srgbClr val="FFFFFF"/>
                </a:solidFill>
                <a:latin typeface="Tahoma"/>
                <a:cs typeface="Tahoma"/>
              </a:rPr>
              <a:t> </a:t>
            </a:r>
            <a:r>
              <a:rPr sz="2750" spc="20">
                <a:solidFill>
                  <a:srgbClr val="FFFFFF"/>
                </a:solidFill>
                <a:latin typeface="Tahoma"/>
                <a:cs typeface="Tahoma"/>
              </a:rPr>
              <a:t>yanısıra </a:t>
            </a:r>
            <a:r>
              <a:rPr sz="2750" spc="10">
                <a:solidFill>
                  <a:srgbClr val="FFFFFF"/>
                </a:solidFill>
                <a:latin typeface="Tahoma"/>
                <a:cs typeface="Tahoma"/>
              </a:rPr>
              <a:t>statik </a:t>
            </a:r>
            <a:r>
              <a:rPr sz="2750" spc="45">
                <a:solidFill>
                  <a:srgbClr val="FFFFFF"/>
                </a:solidFill>
                <a:latin typeface="Tahoma"/>
                <a:cs typeface="Tahoma"/>
              </a:rPr>
              <a:t>değişkenler,sınıf </a:t>
            </a:r>
            <a:r>
              <a:rPr sz="2750" spc="75">
                <a:solidFill>
                  <a:srgbClr val="FFFFFF"/>
                </a:solidFill>
                <a:latin typeface="Tahoma"/>
                <a:cs typeface="Tahoma"/>
              </a:rPr>
              <a:t>meta </a:t>
            </a:r>
            <a:r>
              <a:rPr sz="2750" spc="40">
                <a:solidFill>
                  <a:srgbClr val="FFFFFF"/>
                </a:solidFill>
                <a:latin typeface="Tahoma"/>
                <a:cs typeface="Tahoma"/>
              </a:rPr>
              <a:t>verileri </a:t>
            </a:r>
            <a:r>
              <a:rPr sz="2750" spc="130">
                <a:solidFill>
                  <a:srgbClr val="FFFFFF"/>
                </a:solidFill>
                <a:latin typeface="Tahoma"/>
                <a:cs typeface="Tahoma"/>
              </a:rPr>
              <a:t>heap </a:t>
            </a:r>
            <a:r>
              <a:rPr sz="2750" spc="45">
                <a:solidFill>
                  <a:srgbClr val="FFFFFF"/>
                </a:solidFill>
                <a:latin typeface="Tahoma"/>
                <a:cs typeface="Tahoma"/>
              </a:rPr>
              <a:t>alanına </a:t>
            </a:r>
            <a:r>
              <a:rPr sz="2750" spc="50">
                <a:solidFill>
                  <a:srgbClr val="FFFFFF"/>
                </a:solidFill>
                <a:latin typeface="Tahoma"/>
                <a:cs typeface="Tahoma"/>
              </a:rPr>
              <a:t> </a:t>
            </a:r>
            <a:r>
              <a:rPr sz="2750" spc="55">
                <a:solidFill>
                  <a:srgbClr val="FFFFFF"/>
                </a:solidFill>
                <a:latin typeface="Tahoma"/>
                <a:cs typeface="Tahoma"/>
              </a:rPr>
              <a:t>bitişik</a:t>
            </a:r>
            <a:r>
              <a:rPr sz="2750" spc="-105">
                <a:solidFill>
                  <a:srgbClr val="FFFFFF"/>
                </a:solidFill>
                <a:latin typeface="Tahoma"/>
                <a:cs typeface="Tahoma"/>
              </a:rPr>
              <a:t> </a:t>
            </a:r>
            <a:r>
              <a:rPr sz="2750" spc="100">
                <a:solidFill>
                  <a:srgbClr val="FFFFFF"/>
                </a:solidFill>
                <a:latin typeface="Tahoma"/>
                <a:cs typeface="Tahoma"/>
              </a:rPr>
              <a:t>olan</a:t>
            </a:r>
            <a:r>
              <a:rPr sz="2750" spc="-55">
                <a:solidFill>
                  <a:srgbClr val="FFFFFF"/>
                </a:solidFill>
                <a:latin typeface="Tahoma"/>
                <a:cs typeface="Tahoma"/>
              </a:rPr>
              <a:t> </a:t>
            </a:r>
            <a:r>
              <a:rPr sz="2750" spc="70">
                <a:solidFill>
                  <a:srgbClr val="FFFFFF"/>
                </a:solidFill>
                <a:latin typeface="Tahoma"/>
                <a:cs typeface="Tahoma"/>
              </a:rPr>
              <a:t>Permgen</a:t>
            </a:r>
            <a:r>
              <a:rPr sz="2750" spc="-5">
                <a:solidFill>
                  <a:srgbClr val="FFFFFF"/>
                </a:solidFill>
                <a:latin typeface="Tahoma"/>
                <a:cs typeface="Tahoma"/>
              </a:rPr>
              <a:t> </a:t>
            </a:r>
            <a:r>
              <a:rPr sz="2750" spc="120">
                <a:solidFill>
                  <a:srgbClr val="FFFFFF"/>
                </a:solidFill>
                <a:latin typeface="Tahoma"/>
                <a:cs typeface="Tahoma"/>
              </a:rPr>
              <a:t>adında</a:t>
            </a:r>
            <a:r>
              <a:rPr sz="2750" spc="-100">
                <a:solidFill>
                  <a:srgbClr val="FFFFFF"/>
                </a:solidFill>
                <a:latin typeface="Tahoma"/>
                <a:cs typeface="Tahoma"/>
              </a:rPr>
              <a:t> </a:t>
            </a:r>
            <a:r>
              <a:rPr sz="2750" spc="110">
                <a:solidFill>
                  <a:srgbClr val="FFFFFF"/>
                </a:solidFill>
                <a:latin typeface="Tahoma"/>
                <a:cs typeface="Tahoma"/>
              </a:rPr>
              <a:t>bir</a:t>
            </a:r>
            <a:r>
              <a:rPr sz="2750" spc="-140">
                <a:solidFill>
                  <a:srgbClr val="FFFFFF"/>
                </a:solidFill>
                <a:latin typeface="Tahoma"/>
                <a:cs typeface="Tahoma"/>
              </a:rPr>
              <a:t> </a:t>
            </a:r>
            <a:r>
              <a:rPr sz="2750" spc="85">
                <a:solidFill>
                  <a:srgbClr val="FFFFFF"/>
                </a:solidFill>
                <a:latin typeface="Tahoma"/>
                <a:cs typeface="Tahoma"/>
              </a:rPr>
              <a:t>alanda</a:t>
            </a:r>
            <a:r>
              <a:rPr sz="2750" spc="-20">
                <a:solidFill>
                  <a:srgbClr val="FFFFFF"/>
                </a:solidFill>
                <a:latin typeface="Tahoma"/>
                <a:cs typeface="Tahoma"/>
              </a:rPr>
              <a:t> </a:t>
            </a:r>
            <a:r>
              <a:rPr sz="2750" spc="20">
                <a:solidFill>
                  <a:srgbClr val="FFFFFF"/>
                </a:solidFill>
                <a:latin typeface="Tahoma"/>
                <a:cs typeface="Tahoma"/>
              </a:rPr>
              <a:t>tutulurdu.</a:t>
            </a:r>
            <a:endParaRPr sz="2750">
              <a:latin typeface="Tahoma"/>
              <a:cs typeface="Tahoma"/>
            </a:endParaRPr>
          </a:p>
          <a:p>
            <a:pPr marL="241300" marR="5080" indent="-229235">
              <a:lnSpc>
                <a:spcPct val="102400"/>
              </a:lnSpc>
              <a:spcBef>
                <a:spcPts val="980"/>
              </a:spcBef>
              <a:buClr>
                <a:srgbClr val="A62C52"/>
              </a:buClr>
              <a:buFont typeface="Arial MT"/>
              <a:buChar char="•"/>
              <a:tabLst>
                <a:tab pos="241935" algn="l"/>
              </a:tabLst>
            </a:pPr>
            <a:r>
              <a:rPr sz="2750" spc="190">
                <a:solidFill>
                  <a:srgbClr val="FFFFFF"/>
                </a:solidFill>
                <a:latin typeface="Tahoma"/>
                <a:cs typeface="Tahoma"/>
              </a:rPr>
              <a:t>JDK </a:t>
            </a:r>
            <a:r>
              <a:rPr sz="2750" spc="140">
                <a:solidFill>
                  <a:srgbClr val="FFFFFF"/>
                </a:solidFill>
                <a:latin typeface="Tahoma"/>
                <a:cs typeface="Tahoma"/>
              </a:rPr>
              <a:t>8'den </a:t>
            </a:r>
            <a:r>
              <a:rPr sz="2750" spc="50">
                <a:solidFill>
                  <a:srgbClr val="FFFFFF"/>
                </a:solidFill>
                <a:latin typeface="Tahoma"/>
                <a:cs typeface="Tahoma"/>
              </a:rPr>
              <a:t>sonra </a:t>
            </a:r>
            <a:r>
              <a:rPr sz="2750" spc="175">
                <a:solidFill>
                  <a:srgbClr val="FFFFFF"/>
                </a:solidFill>
                <a:latin typeface="Tahoma"/>
                <a:cs typeface="Tahoma"/>
              </a:rPr>
              <a:t>bu </a:t>
            </a:r>
            <a:r>
              <a:rPr sz="2750" spc="80">
                <a:solidFill>
                  <a:srgbClr val="FFFFFF"/>
                </a:solidFill>
                <a:latin typeface="Tahoma"/>
                <a:cs typeface="Tahoma"/>
              </a:rPr>
              <a:t>generation'ının </a:t>
            </a:r>
            <a:r>
              <a:rPr sz="2750" spc="40">
                <a:solidFill>
                  <a:srgbClr val="FFFFFF"/>
                </a:solidFill>
                <a:latin typeface="Tahoma"/>
                <a:cs typeface="Tahoma"/>
              </a:rPr>
              <a:t>yerini </a:t>
            </a:r>
            <a:r>
              <a:rPr sz="2750" spc="90">
                <a:solidFill>
                  <a:srgbClr val="FFFFFF"/>
                </a:solidFill>
                <a:latin typeface="Tahoma"/>
                <a:cs typeface="Tahoma"/>
              </a:rPr>
              <a:t>metaspace </a:t>
            </a:r>
            <a:r>
              <a:rPr sz="2750" spc="95">
                <a:solidFill>
                  <a:srgbClr val="FFFFFF"/>
                </a:solidFill>
                <a:latin typeface="Tahoma"/>
                <a:cs typeface="Tahoma"/>
              </a:rPr>
              <a:t> </a:t>
            </a:r>
            <a:r>
              <a:rPr sz="2750" spc="60">
                <a:solidFill>
                  <a:srgbClr val="FFFFFF"/>
                </a:solidFill>
                <a:latin typeface="Tahoma"/>
                <a:cs typeface="Tahoma"/>
              </a:rPr>
              <a:t>almıştır.Permgen'den</a:t>
            </a:r>
            <a:r>
              <a:rPr sz="2750" spc="180">
                <a:solidFill>
                  <a:srgbClr val="FFFFFF"/>
                </a:solidFill>
                <a:latin typeface="Tahoma"/>
                <a:cs typeface="Tahoma"/>
              </a:rPr>
              <a:t> </a:t>
            </a:r>
            <a:r>
              <a:rPr sz="2750" spc="25">
                <a:solidFill>
                  <a:srgbClr val="FFFFFF"/>
                </a:solidFill>
                <a:latin typeface="Tahoma"/>
                <a:cs typeface="Tahoma"/>
              </a:rPr>
              <a:t>farklı</a:t>
            </a:r>
            <a:r>
              <a:rPr sz="2750" spc="-50">
                <a:solidFill>
                  <a:srgbClr val="FFFFFF"/>
                </a:solidFill>
                <a:latin typeface="Tahoma"/>
                <a:cs typeface="Tahoma"/>
              </a:rPr>
              <a:t> </a:t>
            </a:r>
            <a:r>
              <a:rPr sz="2750" spc="65">
                <a:solidFill>
                  <a:srgbClr val="FFFFFF"/>
                </a:solidFill>
                <a:latin typeface="Tahoma"/>
                <a:cs typeface="Tahoma"/>
              </a:rPr>
              <a:t>olarak</a:t>
            </a:r>
            <a:r>
              <a:rPr sz="2750" spc="-170">
                <a:solidFill>
                  <a:srgbClr val="FFFFFF"/>
                </a:solidFill>
                <a:latin typeface="Tahoma"/>
                <a:cs typeface="Tahoma"/>
              </a:rPr>
              <a:t> </a:t>
            </a:r>
            <a:r>
              <a:rPr sz="2750" spc="175">
                <a:solidFill>
                  <a:srgbClr val="FFFFFF"/>
                </a:solidFill>
                <a:latin typeface="Tahoma"/>
                <a:cs typeface="Tahoma"/>
              </a:rPr>
              <a:t>bu</a:t>
            </a:r>
            <a:r>
              <a:rPr sz="2750" spc="-140">
                <a:solidFill>
                  <a:srgbClr val="FFFFFF"/>
                </a:solidFill>
                <a:latin typeface="Tahoma"/>
                <a:cs typeface="Tahoma"/>
              </a:rPr>
              <a:t> </a:t>
            </a:r>
            <a:r>
              <a:rPr sz="2750" spc="55">
                <a:solidFill>
                  <a:srgbClr val="FFFFFF"/>
                </a:solidFill>
                <a:latin typeface="Tahoma"/>
                <a:cs typeface="Tahoma"/>
              </a:rPr>
              <a:t>alan</a:t>
            </a:r>
            <a:r>
              <a:rPr sz="2750" spc="-145">
                <a:solidFill>
                  <a:srgbClr val="FFFFFF"/>
                </a:solidFill>
                <a:latin typeface="Tahoma"/>
                <a:cs typeface="Tahoma"/>
              </a:rPr>
              <a:t> </a:t>
            </a:r>
            <a:r>
              <a:rPr sz="2750" spc="70">
                <a:solidFill>
                  <a:srgbClr val="FFFFFF"/>
                </a:solidFill>
                <a:latin typeface="Tahoma"/>
                <a:cs typeface="Tahoma"/>
              </a:rPr>
              <a:t>Java</a:t>
            </a:r>
            <a:r>
              <a:rPr sz="2750" spc="-170">
                <a:solidFill>
                  <a:srgbClr val="FFFFFF"/>
                </a:solidFill>
                <a:latin typeface="Tahoma"/>
                <a:cs typeface="Tahoma"/>
              </a:rPr>
              <a:t> </a:t>
            </a:r>
            <a:r>
              <a:rPr sz="2750" spc="145">
                <a:solidFill>
                  <a:srgbClr val="FFFFFF"/>
                </a:solidFill>
                <a:latin typeface="Tahoma"/>
                <a:cs typeface="Tahoma"/>
              </a:rPr>
              <a:t>Heap</a:t>
            </a:r>
            <a:r>
              <a:rPr sz="2750" spc="-140">
                <a:solidFill>
                  <a:srgbClr val="FFFFFF"/>
                </a:solidFill>
                <a:latin typeface="Tahoma"/>
                <a:cs typeface="Tahoma"/>
              </a:rPr>
              <a:t> </a:t>
            </a:r>
            <a:r>
              <a:rPr sz="2750" spc="75">
                <a:solidFill>
                  <a:srgbClr val="FFFFFF"/>
                </a:solidFill>
                <a:latin typeface="Tahoma"/>
                <a:cs typeface="Tahoma"/>
              </a:rPr>
              <a:t>ile</a:t>
            </a:r>
            <a:r>
              <a:rPr sz="2750" spc="-45">
                <a:solidFill>
                  <a:srgbClr val="FFFFFF"/>
                </a:solidFill>
                <a:latin typeface="Tahoma"/>
                <a:cs typeface="Tahoma"/>
              </a:rPr>
              <a:t> </a:t>
            </a:r>
            <a:r>
              <a:rPr sz="2750" spc="55">
                <a:solidFill>
                  <a:srgbClr val="FFFFFF"/>
                </a:solidFill>
                <a:latin typeface="Tahoma"/>
                <a:cs typeface="Tahoma"/>
              </a:rPr>
              <a:t>bitişik </a:t>
            </a:r>
            <a:r>
              <a:rPr sz="2750" spc="-844">
                <a:solidFill>
                  <a:srgbClr val="FFFFFF"/>
                </a:solidFill>
                <a:latin typeface="Tahoma"/>
                <a:cs typeface="Tahoma"/>
              </a:rPr>
              <a:t> </a:t>
            </a:r>
            <a:r>
              <a:rPr sz="2750" spc="80">
                <a:solidFill>
                  <a:srgbClr val="FFFFFF"/>
                </a:solidFill>
                <a:latin typeface="Tahoma"/>
                <a:cs typeface="Tahoma"/>
              </a:rPr>
              <a:t>değildir.</a:t>
            </a:r>
            <a:endParaRPr sz="2750">
              <a:latin typeface="Tahoma"/>
              <a:cs typeface="Tahom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641C27"/>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a:stretch>
              <a:fillRect/>
            </a:stretch>
          </p:blipFill>
          <p:spPr>
            <a:xfrm>
              <a:off x="0" y="0"/>
              <a:ext cx="12191999" cy="1390650"/>
            </a:xfrm>
            <a:prstGeom prst="rect">
              <a:avLst/>
            </a:prstGeom>
          </p:spPr>
        </p:pic>
        <p:pic>
          <p:nvPicPr>
            <p:cNvPr id="5" name="object 5"/>
            <p:cNvPicPr/>
            <p:nvPr/>
          </p:nvPicPr>
          <p:blipFill>
            <a:blip r:embed="rId3"/>
            <a:stretch>
              <a:fillRect/>
            </a:stretch>
          </p:blipFill>
          <p:spPr>
            <a:xfrm>
              <a:off x="0" y="0"/>
              <a:ext cx="6848474" cy="6857999"/>
            </a:xfrm>
            <a:prstGeom prst="rect">
              <a:avLst/>
            </a:prstGeom>
          </p:spPr>
        </p:pic>
        <p:pic>
          <p:nvPicPr>
            <p:cNvPr id="6" name="object 6"/>
            <p:cNvPicPr/>
            <p:nvPr/>
          </p:nvPicPr>
          <p:blipFill>
            <a:blip r:embed="rId4"/>
            <a:stretch>
              <a:fillRect/>
            </a:stretch>
          </p:blipFill>
          <p:spPr>
            <a:xfrm>
              <a:off x="5124450" y="0"/>
              <a:ext cx="7067550" cy="6857999"/>
            </a:xfrm>
            <a:prstGeom prst="rect">
              <a:avLst/>
            </a:prstGeom>
          </p:spPr>
        </p:pic>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EBEA">
              <a:alpha val="70195"/>
            </a:srgbClr>
          </a:solidFill>
        </p:spPr>
        <p:txBody>
          <a:bodyPr wrap="square" lIns="0" tIns="0" rIns="0" bIns="0" rtlCol="0"/>
          <a:lstStyle/>
          <a:p>
            <a:endParaRPr/>
          </a:p>
        </p:txBody>
      </p:sp>
      <p:pic>
        <p:nvPicPr>
          <p:cNvPr id="3" name="object 3"/>
          <p:cNvPicPr/>
          <p:nvPr/>
        </p:nvPicPr>
        <p:blipFill>
          <a:blip r:embed="rId2"/>
          <a:stretch>
            <a:fillRect/>
          </a:stretch>
        </p:blipFill>
        <p:spPr>
          <a:xfrm>
            <a:off x="0" y="0"/>
            <a:ext cx="876299" cy="838200"/>
          </a:xfrm>
          <a:prstGeom prst="rect">
            <a:avLst/>
          </a:prstGeom>
        </p:spPr>
      </p:pic>
      <p:grpSp>
        <p:nvGrpSpPr>
          <p:cNvPr id="4" name="object 4"/>
          <p:cNvGrpSpPr/>
          <p:nvPr/>
        </p:nvGrpSpPr>
        <p:grpSpPr>
          <a:xfrm>
            <a:off x="0" y="0"/>
            <a:ext cx="12192000" cy="6858000"/>
            <a:chOff x="0" y="0"/>
            <a:chExt cx="12192000" cy="6858000"/>
          </a:xfrm>
        </p:grpSpPr>
        <p:pic>
          <p:nvPicPr>
            <p:cNvPr id="5" name="object 5"/>
            <p:cNvPicPr/>
            <p:nvPr/>
          </p:nvPicPr>
          <p:blipFill>
            <a:blip r:embed="rId3"/>
            <a:stretch>
              <a:fillRect/>
            </a:stretch>
          </p:blipFill>
          <p:spPr>
            <a:xfrm>
              <a:off x="11525250" y="3143250"/>
              <a:ext cx="666750" cy="2552700"/>
            </a:xfrm>
            <a:prstGeom prst="rect">
              <a:avLst/>
            </a:prstGeom>
          </p:spPr>
        </p:pic>
        <p:pic>
          <p:nvPicPr>
            <p:cNvPr id="6" name="object 6"/>
            <p:cNvPicPr/>
            <p:nvPr/>
          </p:nvPicPr>
          <p:blipFill>
            <a:blip r:embed="rId4"/>
            <a:stretch>
              <a:fillRect/>
            </a:stretch>
          </p:blipFill>
          <p:spPr>
            <a:xfrm>
              <a:off x="0" y="0"/>
              <a:ext cx="12191999" cy="6857996"/>
            </a:xfrm>
            <a:prstGeom prst="rect">
              <a:avLst/>
            </a:prstGeom>
          </p:spPr>
        </p:pic>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8717" y="1280794"/>
            <a:ext cx="9711055" cy="4508500"/>
          </a:xfrm>
          <a:prstGeom prst="rect">
            <a:avLst/>
          </a:prstGeom>
        </p:spPr>
        <p:txBody>
          <a:bodyPr vert="horz" wrap="square" lIns="0" tIns="59690" rIns="0" bIns="0" rtlCol="0">
            <a:spAutoFit/>
          </a:bodyPr>
          <a:lstStyle/>
          <a:p>
            <a:pPr marL="278765" indent="-200025">
              <a:lnSpc>
                <a:spcPct val="100000"/>
              </a:lnSpc>
              <a:spcBef>
                <a:spcPts val="470"/>
              </a:spcBef>
              <a:buClr>
                <a:srgbClr val="A62C52"/>
              </a:buClr>
              <a:buFont typeface="Arial MT"/>
              <a:buChar char="•"/>
              <a:tabLst>
                <a:tab pos="307975" algn="l"/>
              </a:tabLst>
            </a:pPr>
            <a:r>
              <a:rPr sz="2750" spc="35">
                <a:solidFill>
                  <a:srgbClr val="44121A"/>
                </a:solidFill>
                <a:latin typeface="Tahoma"/>
                <a:cs typeface="Tahoma"/>
              </a:rPr>
              <a:t>Static</a:t>
            </a:r>
            <a:r>
              <a:rPr sz="2750" spc="-220">
                <a:solidFill>
                  <a:srgbClr val="44121A"/>
                </a:solidFill>
                <a:latin typeface="Tahoma"/>
                <a:cs typeface="Tahoma"/>
              </a:rPr>
              <a:t> </a:t>
            </a:r>
            <a:r>
              <a:rPr sz="2750" spc="75">
                <a:solidFill>
                  <a:srgbClr val="44121A"/>
                </a:solidFill>
                <a:latin typeface="Tahoma"/>
                <a:cs typeface="Tahoma"/>
              </a:rPr>
              <a:t>keywordü</a:t>
            </a:r>
            <a:r>
              <a:rPr sz="2750" spc="20">
                <a:solidFill>
                  <a:srgbClr val="44121A"/>
                </a:solidFill>
                <a:latin typeface="Tahoma"/>
                <a:cs typeface="Tahoma"/>
              </a:rPr>
              <a:t> </a:t>
            </a:r>
            <a:r>
              <a:rPr sz="2750" spc="114">
                <a:solidFill>
                  <a:srgbClr val="44121A"/>
                </a:solidFill>
                <a:latin typeface="Tahoma"/>
                <a:cs typeface="Tahoma"/>
              </a:rPr>
              <a:t>sadece</a:t>
            </a:r>
            <a:r>
              <a:rPr sz="2750" spc="-120">
                <a:solidFill>
                  <a:srgbClr val="44121A"/>
                </a:solidFill>
                <a:latin typeface="Tahoma"/>
                <a:cs typeface="Tahoma"/>
              </a:rPr>
              <a:t> </a:t>
            </a:r>
            <a:r>
              <a:rPr sz="2750" spc="85">
                <a:solidFill>
                  <a:srgbClr val="44121A"/>
                </a:solidFill>
                <a:latin typeface="Tahoma"/>
                <a:cs typeface="Tahoma"/>
              </a:rPr>
              <a:t>değişkenler</a:t>
            </a:r>
            <a:r>
              <a:rPr sz="2750" spc="90">
                <a:solidFill>
                  <a:srgbClr val="44121A"/>
                </a:solidFill>
                <a:latin typeface="Tahoma"/>
                <a:cs typeface="Tahoma"/>
              </a:rPr>
              <a:t> </a:t>
            </a:r>
            <a:r>
              <a:rPr sz="2750" spc="75">
                <a:solidFill>
                  <a:srgbClr val="44121A"/>
                </a:solidFill>
                <a:latin typeface="Tahoma"/>
                <a:cs typeface="Tahoma"/>
              </a:rPr>
              <a:t>üzerinde</a:t>
            </a:r>
            <a:r>
              <a:rPr sz="2750" spc="105">
                <a:solidFill>
                  <a:srgbClr val="44121A"/>
                </a:solidFill>
                <a:latin typeface="Tahoma"/>
                <a:cs typeface="Tahoma"/>
              </a:rPr>
              <a:t> </a:t>
            </a:r>
            <a:r>
              <a:rPr sz="2750" spc="35">
                <a:solidFill>
                  <a:srgbClr val="44121A"/>
                </a:solidFill>
                <a:latin typeface="Tahoma"/>
                <a:cs typeface="Tahoma"/>
              </a:rPr>
              <a:t>kullanılmaz.</a:t>
            </a:r>
            <a:endParaRPr sz="2750">
              <a:latin typeface="Tahoma"/>
              <a:cs typeface="Tahoma"/>
            </a:endParaRPr>
          </a:p>
          <a:p>
            <a:pPr marL="165100" algn="ctr">
              <a:lnSpc>
                <a:spcPct val="100000"/>
              </a:lnSpc>
              <a:spcBef>
                <a:spcPts val="380"/>
              </a:spcBef>
            </a:pPr>
            <a:r>
              <a:rPr sz="2750" spc="35">
                <a:solidFill>
                  <a:srgbClr val="44121A"/>
                </a:solidFill>
                <a:latin typeface="Tahoma"/>
                <a:cs typeface="Tahoma"/>
              </a:rPr>
              <a:t>Static</a:t>
            </a:r>
            <a:r>
              <a:rPr sz="2750" spc="-215">
                <a:solidFill>
                  <a:srgbClr val="44121A"/>
                </a:solidFill>
                <a:latin typeface="Tahoma"/>
                <a:cs typeface="Tahoma"/>
              </a:rPr>
              <a:t> </a:t>
            </a:r>
            <a:r>
              <a:rPr sz="2750" spc="70">
                <a:solidFill>
                  <a:srgbClr val="44121A"/>
                </a:solidFill>
                <a:latin typeface="Tahoma"/>
                <a:cs typeface="Tahoma"/>
              </a:rPr>
              <a:t>metotlar</a:t>
            </a:r>
            <a:r>
              <a:rPr sz="2750" spc="-140">
                <a:solidFill>
                  <a:srgbClr val="44121A"/>
                </a:solidFill>
                <a:latin typeface="Tahoma"/>
                <a:cs typeface="Tahoma"/>
              </a:rPr>
              <a:t> </a:t>
            </a:r>
            <a:r>
              <a:rPr sz="2750" spc="155">
                <a:solidFill>
                  <a:srgbClr val="44121A"/>
                </a:solidFill>
                <a:latin typeface="Tahoma"/>
                <a:cs typeface="Tahoma"/>
              </a:rPr>
              <a:t>da</a:t>
            </a:r>
            <a:r>
              <a:rPr sz="2750" spc="-105">
                <a:solidFill>
                  <a:srgbClr val="44121A"/>
                </a:solidFill>
                <a:latin typeface="Tahoma"/>
                <a:cs typeface="Tahoma"/>
              </a:rPr>
              <a:t> </a:t>
            </a:r>
            <a:r>
              <a:rPr sz="2750" spc="35">
                <a:solidFill>
                  <a:srgbClr val="44121A"/>
                </a:solidFill>
                <a:latin typeface="Tahoma"/>
                <a:cs typeface="Tahoma"/>
              </a:rPr>
              <a:t>oluşturulabilir.</a:t>
            </a:r>
            <a:r>
              <a:rPr sz="2750" spc="110">
                <a:solidFill>
                  <a:srgbClr val="44121A"/>
                </a:solidFill>
                <a:latin typeface="Tahoma"/>
                <a:cs typeface="Tahoma"/>
              </a:rPr>
              <a:t> </a:t>
            </a:r>
            <a:r>
              <a:rPr sz="2750" spc="35">
                <a:solidFill>
                  <a:srgbClr val="44121A"/>
                </a:solidFill>
                <a:latin typeface="Tahoma"/>
                <a:cs typeface="Tahoma"/>
              </a:rPr>
              <a:t>Static</a:t>
            </a:r>
            <a:r>
              <a:rPr sz="2750" spc="-145">
                <a:solidFill>
                  <a:srgbClr val="44121A"/>
                </a:solidFill>
                <a:latin typeface="Tahoma"/>
                <a:cs typeface="Tahoma"/>
              </a:rPr>
              <a:t> </a:t>
            </a:r>
            <a:r>
              <a:rPr sz="2750" spc="70">
                <a:solidFill>
                  <a:srgbClr val="44121A"/>
                </a:solidFill>
                <a:latin typeface="Tahoma"/>
                <a:cs typeface="Tahoma"/>
              </a:rPr>
              <a:t>metotlar</a:t>
            </a:r>
            <a:r>
              <a:rPr sz="2750" spc="-135">
                <a:solidFill>
                  <a:srgbClr val="44121A"/>
                </a:solidFill>
                <a:latin typeface="Tahoma"/>
                <a:cs typeface="Tahoma"/>
              </a:rPr>
              <a:t> </a:t>
            </a:r>
            <a:r>
              <a:rPr sz="2750" spc="35">
                <a:solidFill>
                  <a:srgbClr val="44121A"/>
                </a:solidFill>
                <a:latin typeface="Tahoma"/>
                <a:cs typeface="Tahoma"/>
              </a:rPr>
              <a:t>aynı</a:t>
            </a:r>
            <a:r>
              <a:rPr sz="2750" spc="-130">
                <a:solidFill>
                  <a:srgbClr val="44121A"/>
                </a:solidFill>
                <a:latin typeface="Tahoma"/>
                <a:cs typeface="Tahoma"/>
              </a:rPr>
              <a:t> </a:t>
            </a:r>
            <a:r>
              <a:rPr sz="2750" spc="20">
                <a:solidFill>
                  <a:srgbClr val="44121A"/>
                </a:solidFill>
                <a:latin typeface="Tahoma"/>
                <a:cs typeface="Tahoma"/>
              </a:rPr>
              <a:t>static</a:t>
            </a:r>
            <a:endParaRPr sz="2750">
              <a:latin typeface="Tahoma"/>
              <a:cs typeface="Tahoma"/>
            </a:endParaRPr>
          </a:p>
          <a:p>
            <a:pPr marL="160020" algn="ctr">
              <a:lnSpc>
                <a:spcPct val="100000"/>
              </a:lnSpc>
              <a:spcBef>
                <a:spcPts val="455"/>
              </a:spcBef>
            </a:pPr>
            <a:r>
              <a:rPr sz="2750" spc="85">
                <a:solidFill>
                  <a:srgbClr val="44121A"/>
                </a:solidFill>
                <a:latin typeface="Tahoma"/>
                <a:cs typeface="Tahoma"/>
              </a:rPr>
              <a:t>değişkenler</a:t>
            </a:r>
            <a:r>
              <a:rPr sz="2750" spc="90">
                <a:solidFill>
                  <a:srgbClr val="44121A"/>
                </a:solidFill>
                <a:latin typeface="Tahoma"/>
                <a:cs typeface="Tahoma"/>
              </a:rPr>
              <a:t> </a:t>
            </a:r>
            <a:r>
              <a:rPr sz="2750" spc="145">
                <a:solidFill>
                  <a:srgbClr val="44121A"/>
                </a:solidFill>
                <a:latin typeface="Tahoma"/>
                <a:cs typeface="Tahoma"/>
              </a:rPr>
              <a:t>gibi</a:t>
            </a:r>
            <a:r>
              <a:rPr sz="2750" spc="-50">
                <a:solidFill>
                  <a:srgbClr val="44121A"/>
                </a:solidFill>
                <a:latin typeface="Tahoma"/>
                <a:cs typeface="Tahoma"/>
              </a:rPr>
              <a:t> </a:t>
            </a:r>
            <a:r>
              <a:rPr sz="2750" spc="25">
                <a:solidFill>
                  <a:srgbClr val="44121A"/>
                </a:solidFill>
                <a:latin typeface="Tahoma"/>
                <a:cs typeface="Tahoma"/>
              </a:rPr>
              <a:t>sınıfın</a:t>
            </a:r>
            <a:r>
              <a:rPr sz="2750" spc="-5">
                <a:solidFill>
                  <a:srgbClr val="44121A"/>
                </a:solidFill>
                <a:latin typeface="Tahoma"/>
                <a:cs typeface="Tahoma"/>
              </a:rPr>
              <a:t> </a:t>
            </a:r>
            <a:r>
              <a:rPr sz="2750" spc="90">
                <a:solidFill>
                  <a:srgbClr val="44121A"/>
                </a:solidFill>
                <a:latin typeface="Tahoma"/>
                <a:cs typeface="Tahoma"/>
              </a:rPr>
              <a:t>metotu</a:t>
            </a:r>
            <a:r>
              <a:rPr sz="2750" spc="-145">
                <a:solidFill>
                  <a:srgbClr val="44121A"/>
                </a:solidFill>
                <a:latin typeface="Tahoma"/>
                <a:cs typeface="Tahoma"/>
              </a:rPr>
              <a:t> </a:t>
            </a:r>
            <a:r>
              <a:rPr sz="2750" spc="35">
                <a:solidFill>
                  <a:srgbClr val="44121A"/>
                </a:solidFill>
                <a:latin typeface="Tahoma"/>
                <a:cs typeface="Tahoma"/>
              </a:rPr>
              <a:t>yani</a:t>
            </a:r>
            <a:r>
              <a:rPr sz="2750" spc="-125">
                <a:solidFill>
                  <a:srgbClr val="44121A"/>
                </a:solidFill>
                <a:latin typeface="Tahoma"/>
                <a:cs typeface="Tahoma"/>
              </a:rPr>
              <a:t> </a:t>
            </a:r>
            <a:r>
              <a:rPr sz="2750" spc="25">
                <a:solidFill>
                  <a:srgbClr val="44121A"/>
                </a:solidFill>
                <a:latin typeface="Tahoma"/>
                <a:cs typeface="Tahoma"/>
              </a:rPr>
              <a:t>sınıfın</a:t>
            </a:r>
            <a:r>
              <a:rPr sz="2750" spc="80">
                <a:solidFill>
                  <a:srgbClr val="44121A"/>
                </a:solidFill>
                <a:latin typeface="Tahoma"/>
                <a:cs typeface="Tahoma"/>
              </a:rPr>
              <a:t> </a:t>
            </a:r>
            <a:r>
              <a:rPr sz="2750" spc="35">
                <a:solidFill>
                  <a:srgbClr val="44121A"/>
                </a:solidFill>
                <a:latin typeface="Tahoma"/>
                <a:cs typeface="Tahoma"/>
              </a:rPr>
              <a:t>parçasıdır.</a:t>
            </a:r>
            <a:endParaRPr sz="2750">
              <a:latin typeface="Tahoma"/>
              <a:cs typeface="Tahoma"/>
            </a:endParaRPr>
          </a:p>
          <a:p>
            <a:pPr marL="240665" marR="66040" indent="-241300">
              <a:lnSpc>
                <a:spcPct val="100000"/>
              </a:lnSpc>
              <a:spcBef>
                <a:spcPts val="1360"/>
              </a:spcBef>
              <a:buClr>
                <a:srgbClr val="A62C52"/>
              </a:buClr>
              <a:buFont typeface="Arial MT"/>
              <a:buChar char="•"/>
              <a:tabLst>
                <a:tab pos="241300" algn="l"/>
              </a:tabLst>
            </a:pPr>
            <a:r>
              <a:rPr sz="2750" spc="35">
                <a:solidFill>
                  <a:srgbClr val="44121A"/>
                </a:solidFill>
                <a:latin typeface="Tahoma"/>
                <a:cs typeface="Tahoma"/>
              </a:rPr>
              <a:t>Static</a:t>
            </a:r>
            <a:r>
              <a:rPr sz="2750" spc="-215">
                <a:solidFill>
                  <a:srgbClr val="44121A"/>
                </a:solidFill>
                <a:latin typeface="Tahoma"/>
                <a:cs typeface="Tahoma"/>
              </a:rPr>
              <a:t> </a:t>
            </a:r>
            <a:r>
              <a:rPr sz="2750" spc="65">
                <a:solidFill>
                  <a:srgbClr val="44121A"/>
                </a:solidFill>
                <a:latin typeface="Tahoma"/>
                <a:cs typeface="Tahoma"/>
              </a:rPr>
              <a:t>metotları</a:t>
            </a:r>
            <a:r>
              <a:rPr sz="2750" spc="-50">
                <a:solidFill>
                  <a:srgbClr val="44121A"/>
                </a:solidFill>
                <a:latin typeface="Tahoma"/>
                <a:cs typeface="Tahoma"/>
              </a:rPr>
              <a:t> </a:t>
            </a:r>
            <a:r>
              <a:rPr sz="2750" spc="85">
                <a:solidFill>
                  <a:srgbClr val="44121A"/>
                </a:solidFill>
                <a:latin typeface="Tahoma"/>
                <a:cs typeface="Tahoma"/>
              </a:rPr>
              <a:t>çağırmak</a:t>
            </a:r>
            <a:r>
              <a:rPr sz="2750" spc="-100">
                <a:solidFill>
                  <a:srgbClr val="44121A"/>
                </a:solidFill>
                <a:latin typeface="Tahoma"/>
                <a:cs typeface="Tahoma"/>
              </a:rPr>
              <a:t> </a:t>
            </a:r>
            <a:r>
              <a:rPr sz="2750" spc="80">
                <a:solidFill>
                  <a:srgbClr val="44121A"/>
                </a:solidFill>
                <a:latin typeface="Tahoma"/>
                <a:cs typeface="Tahoma"/>
              </a:rPr>
              <a:t>için</a:t>
            </a:r>
            <a:r>
              <a:rPr sz="2750" spc="-70">
                <a:solidFill>
                  <a:srgbClr val="44121A"/>
                </a:solidFill>
                <a:latin typeface="Tahoma"/>
                <a:cs typeface="Tahoma"/>
              </a:rPr>
              <a:t> </a:t>
            </a:r>
            <a:r>
              <a:rPr sz="2750" spc="60">
                <a:solidFill>
                  <a:srgbClr val="44121A"/>
                </a:solidFill>
                <a:latin typeface="Tahoma"/>
                <a:cs typeface="Tahoma"/>
              </a:rPr>
              <a:t>nesneye</a:t>
            </a:r>
            <a:r>
              <a:rPr sz="2750" spc="30">
                <a:solidFill>
                  <a:srgbClr val="44121A"/>
                </a:solidFill>
                <a:latin typeface="Tahoma"/>
                <a:cs typeface="Tahoma"/>
              </a:rPr>
              <a:t> </a:t>
            </a:r>
            <a:r>
              <a:rPr sz="2750" spc="45">
                <a:solidFill>
                  <a:srgbClr val="44121A"/>
                </a:solidFill>
                <a:latin typeface="Tahoma"/>
                <a:cs typeface="Tahoma"/>
              </a:rPr>
              <a:t>ihtiyaç</a:t>
            </a:r>
            <a:r>
              <a:rPr sz="2750" spc="-145">
                <a:solidFill>
                  <a:srgbClr val="44121A"/>
                </a:solidFill>
                <a:latin typeface="Tahoma"/>
                <a:cs typeface="Tahoma"/>
              </a:rPr>
              <a:t> </a:t>
            </a:r>
            <a:r>
              <a:rPr sz="2750">
                <a:solidFill>
                  <a:srgbClr val="44121A"/>
                </a:solidFill>
                <a:latin typeface="Tahoma"/>
                <a:cs typeface="Tahoma"/>
              </a:rPr>
              <a:t>yoktur.</a:t>
            </a:r>
            <a:r>
              <a:rPr sz="2750" spc="-100">
                <a:solidFill>
                  <a:srgbClr val="44121A"/>
                </a:solidFill>
                <a:latin typeface="Tahoma"/>
                <a:cs typeface="Tahoma"/>
              </a:rPr>
              <a:t> </a:t>
            </a:r>
            <a:r>
              <a:rPr sz="2750" spc="30">
                <a:solidFill>
                  <a:srgbClr val="44121A"/>
                </a:solidFill>
                <a:latin typeface="Tahoma"/>
                <a:cs typeface="Tahoma"/>
              </a:rPr>
              <a:t>Static</a:t>
            </a:r>
            <a:endParaRPr sz="2750">
              <a:latin typeface="Tahoma"/>
              <a:cs typeface="Tahoma"/>
            </a:endParaRPr>
          </a:p>
          <a:p>
            <a:pPr marL="250190" marR="82550" indent="667385">
              <a:lnSpc>
                <a:spcPts val="3760"/>
              </a:lnSpc>
              <a:spcBef>
                <a:spcPts val="120"/>
              </a:spcBef>
            </a:pPr>
            <a:r>
              <a:rPr sz="2750" spc="95">
                <a:solidFill>
                  <a:srgbClr val="44121A"/>
                </a:solidFill>
                <a:latin typeface="Tahoma"/>
                <a:cs typeface="Tahoma"/>
              </a:rPr>
              <a:t>değişkenlerde </a:t>
            </a:r>
            <a:r>
              <a:rPr sz="2750" spc="145">
                <a:solidFill>
                  <a:srgbClr val="44121A"/>
                </a:solidFill>
                <a:latin typeface="Tahoma"/>
                <a:cs typeface="Tahoma"/>
              </a:rPr>
              <a:t>olduğu gibi </a:t>
            </a:r>
            <a:r>
              <a:rPr sz="2750" spc="60">
                <a:solidFill>
                  <a:srgbClr val="44121A"/>
                </a:solidFill>
                <a:latin typeface="Tahoma"/>
                <a:cs typeface="Tahoma"/>
              </a:rPr>
              <a:t>nesneler </a:t>
            </a:r>
            <a:r>
              <a:rPr sz="2750" spc="75">
                <a:solidFill>
                  <a:srgbClr val="44121A"/>
                </a:solidFill>
                <a:latin typeface="Tahoma"/>
                <a:cs typeface="Tahoma"/>
              </a:rPr>
              <a:t>üzerinden </a:t>
            </a:r>
            <a:r>
              <a:rPr sz="2750" spc="204">
                <a:solidFill>
                  <a:srgbClr val="44121A"/>
                </a:solidFill>
                <a:latin typeface="Tahoma"/>
                <a:cs typeface="Tahoma"/>
              </a:rPr>
              <a:t>de </a:t>
            </a:r>
            <a:r>
              <a:rPr sz="2750" spc="210">
                <a:solidFill>
                  <a:srgbClr val="44121A"/>
                </a:solidFill>
                <a:latin typeface="Tahoma"/>
                <a:cs typeface="Tahoma"/>
              </a:rPr>
              <a:t> </a:t>
            </a:r>
            <a:r>
              <a:rPr sz="2750" spc="80">
                <a:solidFill>
                  <a:srgbClr val="44121A"/>
                </a:solidFill>
                <a:latin typeface="Tahoma"/>
                <a:cs typeface="Tahoma"/>
              </a:rPr>
              <a:t>çağrılabilir</a:t>
            </a:r>
            <a:r>
              <a:rPr sz="2750" spc="5">
                <a:solidFill>
                  <a:srgbClr val="44121A"/>
                </a:solidFill>
                <a:latin typeface="Tahoma"/>
                <a:cs typeface="Tahoma"/>
              </a:rPr>
              <a:t> </a:t>
            </a:r>
            <a:r>
              <a:rPr sz="2750" spc="10">
                <a:solidFill>
                  <a:srgbClr val="44121A"/>
                </a:solidFill>
                <a:latin typeface="Tahoma"/>
                <a:cs typeface="Tahoma"/>
              </a:rPr>
              <a:t>fakat</a:t>
            </a:r>
            <a:r>
              <a:rPr sz="2750" spc="-170">
                <a:solidFill>
                  <a:srgbClr val="44121A"/>
                </a:solidFill>
                <a:latin typeface="Tahoma"/>
                <a:cs typeface="Tahoma"/>
              </a:rPr>
              <a:t> </a:t>
            </a:r>
            <a:r>
              <a:rPr sz="2750" spc="85">
                <a:solidFill>
                  <a:srgbClr val="44121A"/>
                </a:solidFill>
                <a:latin typeface="Tahoma"/>
                <a:cs typeface="Tahoma"/>
              </a:rPr>
              <a:t>önerilen</a:t>
            </a:r>
            <a:r>
              <a:rPr sz="2750" spc="-5">
                <a:solidFill>
                  <a:srgbClr val="44121A"/>
                </a:solidFill>
                <a:latin typeface="Tahoma"/>
                <a:cs typeface="Tahoma"/>
              </a:rPr>
              <a:t> </a:t>
            </a:r>
            <a:r>
              <a:rPr sz="2750" spc="125">
                <a:solidFill>
                  <a:srgbClr val="44121A"/>
                </a:solidFill>
                <a:latin typeface="Tahoma"/>
                <a:cs typeface="Tahoma"/>
              </a:rPr>
              <a:t>gene</a:t>
            </a:r>
            <a:r>
              <a:rPr sz="2750" spc="-50">
                <a:solidFill>
                  <a:srgbClr val="44121A"/>
                </a:solidFill>
                <a:latin typeface="Tahoma"/>
                <a:cs typeface="Tahoma"/>
              </a:rPr>
              <a:t> </a:t>
            </a:r>
            <a:r>
              <a:rPr sz="2750" spc="10">
                <a:solidFill>
                  <a:srgbClr val="44121A"/>
                </a:solidFill>
                <a:latin typeface="Tahoma"/>
                <a:cs typeface="Tahoma"/>
              </a:rPr>
              <a:t>sınıf</a:t>
            </a:r>
            <a:r>
              <a:rPr sz="2750" spc="40">
                <a:solidFill>
                  <a:srgbClr val="44121A"/>
                </a:solidFill>
                <a:latin typeface="Tahoma"/>
                <a:cs typeface="Tahoma"/>
              </a:rPr>
              <a:t> </a:t>
            </a:r>
            <a:r>
              <a:rPr sz="2750" spc="75">
                <a:solidFill>
                  <a:srgbClr val="44121A"/>
                </a:solidFill>
                <a:latin typeface="Tahoma"/>
                <a:cs typeface="Tahoma"/>
              </a:rPr>
              <a:t>üzerinden</a:t>
            </a:r>
            <a:r>
              <a:rPr sz="2750" spc="145">
                <a:solidFill>
                  <a:srgbClr val="44121A"/>
                </a:solidFill>
                <a:latin typeface="Tahoma"/>
                <a:cs typeface="Tahoma"/>
              </a:rPr>
              <a:t> </a:t>
            </a:r>
            <a:r>
              <a:rPr sz="2750" spc="35">
                <a:solidFill>
                  <a:srgbClr val="44121A"/>
                </a:solidFill>
                <a:latin typeface="Tahoma"/>
                <a:cs typeface="Tahoma"/>
              </a:rPr>
              <a:t>çağırmaktır.</a:t>
            </a:r>
            <a:endParaRPr sz="2750">
              <a:latin typeface="Tahoma"/>
              <a:cs typeface="Tahoma"/>
            </a:endParaRPr>
          </a:p>
          <a:p>
            <a:pPr marL="460375" lvl="1" indent="-229870">
              <a:lnSpc>
                <a:spcPct val="100000"/>
              </a:lnSpc>
              <a:spcBef>
                <a:spcPts val="1150"/>
              </a:spcBef>
              <a:buClr>
                <a:srgbClr val="A62C52"/>
              </a:buClr>
              <a:buFont typeface="Arial MT"/>
              <a:buChar char="•"/>
              <a:tabLst>
                <a:tab pos="461009" algn="l"/>
              </a:tabLst>
            </a:pPr>
            <a:r>
              <a:rPr sz="2750" spc="90">
                <a:solidFill>
                  <a:srgbClr val="44121A"/>
                </a:solidFill>
                <a:latin typeface="Tahoma"/>
                <a:cs typeface="Tahoma"/>
              </a:rPr>
              <a:t>En</a:t>
            </a:r>
            <a:r>
              <a:rPr sz="2750" spc="-150">
                <a:solidFill>
                  <a:srgbClr val="44121A"/>
                </a:solidFill>
                <a:latin typeface="Tahoma"/>
                <a:cs typeface="Tahoma"/>
              </a:rPr>
              <a:t> </a:t>
            </a:r>
            <a:r>
              <a:rPr sz="2750" spc="35">
                <a:solidFill>
                  <a:srgbClr val="44121A"/>
                </a:solidFill>
                <a:latin typeface="Tahoma"/>
                <a:cs typeface="Tahoma"/>
              </a:rPr>
              <a:t>tipik,</a:t>
            </a:r>
            <a:r>
              <a:rPr sz="2750" spc="-160">
                <a:solidFill>
                  <a:srgbClr val="44121A"/>
                </a:solidFill>
                <a:latin typeface="Tahoma"/>
                <a:cs typeface="Tahoma"/>
              </a:rPr>
              <a:t> </a:t>
            </a:r>
            <a:r>
              <a:rPr sz="2750" spc="100">
                <a:solidFill>
                  <a:srgbClr val="44121A"/>
                </a:solidFill>
                <a:latin typeface="Tahoma"/>
                <a:cs typeface="Tahoma"/>
              </a:rPr>
              <a:t>en</a:t>
            </a:r>
            <a:r>
              <a:rPr sz="2750" spc="-80">
                <a:solidFill>
                  <a:srgbClr val="44121A"/>
                </a:solidFill>
                <a:latin typeface="Tahoma"/>
                <a:cs typeface="Tahoma"/>
              </a:rPr>
              <a:t> </a:t>
            </a:r>
            <a:r>
              <a:rPr sz="2750" spc="100">
                <a:solidFill>
                  <a:srgbClr val="44121A"/>
                </a:solidFill>
                <a:latin typeface="Tahoma"/>
                <a:cs typeface="Tahoma"/>
              </a:rPr>
              <a:t>bilindik</a:t>
            </a:r>
            <a:r>
              <a:rPr sz="2750" spc="5">
                <a:solidFill>
                  <a:srgbClr val="44121A"/>
                </a:solidFill>
                <a:latin typeface="Tahoma"/>
                <a:cs typeface="Tahoma"/>
              </a:rPr>
              <a:t> </a:t>
            </a:r>
            <a:r>
              <a:rPr sz="2750" spc="20">
                <a:solidFill>
                  <a:srgbClr val="44121A"/>
                </a:solidFill>
                <a:latin typeface="Tahoma"/>
                <a:cs typeface="Tahoma"/>
              </a:rPr>
              <a:t>static</a:t>
            </a:r>
            <a:r>
              <a:rPr sz="2750" spc="-145">
                <a:solidFill>
                  <a:srgbClr val="44121A"/>
                </a:solidFill>
                <a:latin typeface="Tahoma"/>
                <a:cs typeface="Tahoma"/>
              </a:rPr>
              <a:t> </a:t>
            </a:r>
            <a:r>
              <a:rPr sz="2750" spc="90">
                <a:solidFill>
                  <a:srgbClr val="44121A"/>
                </a:solidFill>
                <a:latin typeface="Tahoma"/>
                <a:cs typeface="Tahoma"/>
              </a:rPr>
              <a:t>metot</a:t>
            </a:r>
            <a:r>
              <a:rPr sz="2750" spc="-170">
                <a:solidFill>
                  <a:srgbClr val="44121A"/>
                </a:solidFill>
                <a:latin typeface="Tahoma"/>
                <a:cs typeface="Tahoma"/>
              </a:rPr>
              <a:t> </a:t>
            </a:r>
            <a:r>
              <a:rPr sz="2750" spc="55">
                <a:solidFill>
                  <a:srgbClr val="44121A"/>
                </a:solidFill>
                <a:latin typeface="Tahoma"/>
                <a:cs typeface="Tahoma"/>
              </a:rPr>
              <a:t>"main"</a:t>
            </a:r>
            <a:r>
              <a:rPr sz="2750" spc="-5">
                <a:solidFill>
                  <a:srgbClr val="44121A"/>
                </a:solidFill>
                <a:latin typeface="Tahoma"/>
                <a:cs typeface="Tahoma"/>
              </a:rPr>
              <a:t> </a:t>
            </a:r>
            <a:r>
              <a:rPr sz="2750" spc="55">
                <a:solidFill>
                  <a:srgbClr val="44121A"/>
                </a:solidFill>
                <a:latin typeface="Tahoma"/>
                <a:cs typeface="Tahoma"/>
              </a:rPr>
              <a:t>metotudur.</a:t>
            </a:r>
            <a:r>
              <a:rPr sz="2750" spc="-165">
                <a:solidFill>
                  <a:srgbClr val="44121A"/>
                </a:solidFill>
                <a:latin typeface="Tahoma"/>
                <a:cs typeface="Tahoma"/>
              </a:rPr>
              <a:t> </a:t>
            </a:r>
            <a:r>
              <a:rPr sz="2750" spc="110">
                <a:solidFill>
                  <a:srgbClr val="44121A"/>
                </a:solidFill>
                <a:latin typeface="Tahoma"/>
                <a:cs typeface="Tahoma"/>
              </a:rPr>
              <a:t>Eğer</a:t>
            </a:r>
            <a:endParaRPr sz="2750">
              <a:latin typeface="Tahoma"/>
              <a:cs typeface="Tahoma"/>
            </a:endParaRPr>
          </a:p>
          <a:p>
            <a:pPr marL="151765" algn="ctr">
              <a:lnSpc>
                <a:spcPct val="100000"/>
              </a:lnSpc>
              <a:spcBef>
                <a:spcPts val="455"/>
              </a:spcBef>
            </a:pPr>
            <a:r>
              <a:rPr sz="2750" spc="80">
                <a:solidFill>
                  <a:srgbClr val="44121A"/>
                </a:solidFill>
                <a:latin typeface="Tahoma"/>
                <a:cs typeface="Tahoma"/>
              </a:rPr>
              <a:t>main</a:t>
            </a:r>
            <a:r>
              <a:rPr sz="2750" spc="-155">
                <a:solidFill>
                  <a:srgbClr val="44121A"/>
                </a:solidFill>
                <a:latin typeface="Tahoma"/>
                <a:cs typeface="Tahoma"/>
              </a:rPr>
              <a:t> </a:t>
            </a:r>
            <a:r>
              <a:rPr sz="2750" spc="90">
                <a:solidFill>
                  <a:srgbClr val="44121A"/>
                </a:solidFill>
                <a:latin typeface="Tahoma"/>
                <a:cs typeface="Tahoma"/>
              </a:rPr>
              <a:t>metot</a:t>
            </a:r>
            <a:r>
              <a:rPr sz="2750" spc="-135">
                <a:solidFill>
                  <a:srgbClr val="44121A"/>
                </a:solidFill>
                <a:latin typeface="Tahoma"/>
                <a:cs typeface="Tahoma"/>
              </a:rPr>
              <a:t> </a:t>
            </a:r>
            <a:r>
              <a:rPr sz="2750" spc="20">
                <a:solidFill>
                  <a:srgbClr val="44121A"/>
                </a:solidFill>
                <a:latin typeface="Tahoma"/>
                <a:cs typeface="Tahoma"/>
              </a:rPr>
              <a:t>static</a:t>
            </a:r>
            <a:r>
              <a:rPr sz="2750" spc="-50">
                <a:solidFill>
                  <a:srgbClr val="44121A"/>
                </a:solidFill>
                <a:latin typeface="Tahoma"/>
                <a:cs typeface="Tahoma"/>
              </a:rPr>
              <a:t> </a:t>
            </a:r>
            <a:r>
              <a:rPr sz="2750" spc="90">
                <a:solidFill>
                  <a:srgbClr val="44121A"/>
                </a:solidFill>
                <a:latin typeface="Tahoma"/>
                <a:cs typeface="Tahoma"/>
              </a:rPr>
              <a:t>olmasaydı</a:t>
            </a:r>
            <a:r>
              <a:rPr sz="2750" spc="-130">
                <a:solidFill>
                  <a:srgbClr val="44121A"/>
                </a:solidFill>
                <a:latin typeface="Tahoma"/>
                <a:cs typeface="Tahoma"/>
              </a:rPr>
              <a:t> </a:t>
            </a:r>
            <a:r>
              <a:rPr sz="2750" spc="80">
                <a:solidFill>
                  <a:srgbClr val="44121A"/>
                </a:solidFill>
                <a:latin typeface="Tahoma"/>
                <a:cs typeface="Tahoma"/>
              </a:rPr>
              <a:t>her</a:t>
            </a:r>
            <a:r>
              <a:rPr sz="2750" spc="-135">
                <a:solidFill>
                  <a:srgbClr val="44121A"/>
                </a:solidFill>
                <a:latin typeface="Tahoma"/>
                <a:cs typeface="Tahoma"/>
              </a:rPr>
              <a:t> </a:t>
            </a:r>
            <a:r>
              <a:rPr sz="2750" spc="80">
                <a:solidFill>
                  <a:srgbClr val="44121A"/>
                </a:solidFill>
                <a:latin typeface="Tahoma"/>
                <a:cs typeface="Tahoma"/>
              </a:rPr>
              <a:t>main</a:t>
            </a:r>
            <a:r>
              <a:rPr sz="2750" spc="-150">
                <a:solidFill>
                  <a:srgbClr val="44121A"/>
                </a:solidFill>
                <a:latin typeface="Tahoma"/>
                <a:cs typeface="Tahoma"/>
              </a:rPr>
              <a:t> </a:t>
            </a:r>
            <a:r>
              <a:rPr sz="2750" spc="90">
                <a:solidFill>
                  <a:srgbClr val="44121A"/>
                </a:solidFill>
                <a:latin typeface="Tahoma"/>
                <a:cs typeface="Tahoma"/>
              </a:rPr>
              <a:t>metot</a:t>
            </a:r>
            <a:r>
              <a:rPr sz="2750" spc="-165">
                <a:solidFill>
                  <a:srgbClr val="44121A"/>
                </a:solidFill>
                <a:latin typeface="Tahoma"/>
                <a:cs typeface="Tahoma"/>
              </a:rPr>
              <a:t> </a:t>
            </a:r>
            <a:r>
              <a:rPr sz="2750" spc="70">
                <a:solidFill>
                  <a:srgbClr val="44121A"/>
                </a:solidFill>
                <a:latin typeface="Tahoma"/>
                <a:cs typeface="Tahoma"/>
              </a:rPr>
              <a:t>çalıştığında</a:t>
            </a:r>
            <a:r>
              <a:rPr sz="2750" spc="55">
                <a:solidFill>
                  <a:srgbClr val="44121A"/>
                </a:solidFill>
                <a:latin typeface="Tahoma"/>
                <a:cs typeface="Tahoma"/>
              </a:rPr>
              <a:t> </a:t>
            </a:r>
            <a:r>
              <a:rPr sz="2750" spc="105">
                <a:solidFill>
                  <a:srgbClr val="44121A"/>
                </a:solidFill>
                <a:latin typeface="Tahoma"/>
                <a:cs typeface="Tahoma"/>
              </a:rPr>
              <a:t>bir</a:t>
            </a:r>
            <a:endParaRPr sz="2750">
              <a:latin typeface="Tahoma"/>
              <a:cs typeface="Tahoma"/>
            </a:endParaRPr>
          </a:p>
          <a:p>
            <a:pPr marL="158115" algn="ctr">
              <a:lnSpc>
                <a:spcPct val="100000"/>
              </a:lnSpc>
              <a:spcBef>
                <a:spcPts val="380"/>
              </a:spcBef>
            </a:pPr>
            <a:r>
              <a:rPr sz="2750" spc="60">
                <a:solidFill>
                  <a:srgbClr val="44121A"/>
                </a:solidFill>
                <a:latin typeface="Tahoma"/>
                <a:cs typeface="Tahoma"/>
              </a:rPr>
              <a:t>nesne</a:t>
            </a:r>
            <a:r>
              <a:rPr sz="2750" spc="5">
                <a:solidFill>
                  <a:srgbClr val="44121A"/>
                </a:solidFill>
                <a:latin typeface="Tahoma"/>
                <a:cs typeface="Tahoma"/>
              </a:rPr>
              <a:t> </a:t>
            </a:r>
            <a:r>
              <a:rPr sz="2750" spc="60">
                <a:solidFill>
                  <a:srgbClr val="44121A"/>
                </a:solidFill>
                <a:latin typeface="Tahoma"/>
                <a:cs typeface="Tahoma"/>
              </a:rPr>
              <a:t>gerekliydi.</a:t>
            </a:r>
            <a:endParaRPr sz="2750">
              <a:latin typeface="Tahoma"/>
              <a:cs typeface="Tahom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a:stretch>
            <a:fillRect/>
          </a:stretch>
        </p:blipFill>
        <p:spPr>
          <a:xfrm>
            <a:off x="0" y="1295400"/>
            <a:ext cx="12087224" cy="531495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354" y="1276630"/>
            <a:ext cx="11629390" cy="4775835"/>
          </a:xfrm>
          <a:prstGeom prst="rect">
            <a:avLst/>
          </a:prstGeom>
        </p:spPr>
        <p:txBody>
          <a:bodyPr vert="horz" wrap="square" lIns="0" tIns="12065" rIns="0" bIns="0" rtlCol="0">
            <a:spAutoFit/>
          </a:bodyPr>
          <a:lstStyle/>
          <a:p>
            <a:pPr marL="651510" marR="647700" indent="-651510">
              <a:lnSpc>
                <a:spcPct val="110700"/>
              </a:lnSpc>
              <a:spcBef>
                <a:spcPts val="95"/>
              </a:spcBef>
              <a:buClr>
                <a:srgbClr val="A62C52"/>
              </a:buClr>
              <a:buFont typeface="Arial MT"/>
              <a:buChar char="•"/>
              <a:tabLst>
                <a:tab pos="651510" algn="l"/>
              </a:tabLst>
            </a:pPr>
            <a:r>
              <a:rPr sz="2600" spc="30">
                <a:solidFill>
                  <a:srgbClr val="44121A"/>
                </a:solidFill>
                <a:latin typeface="Tahoma"/>
                <a:cs typeface="Tahoma"/>
              </a:rPr>
              <a:t>Static</a:t>
            </a:r>
            <a:r>
              <a:rPr sz="2600" spc="-315">
                <a:solidFill>
                  <a:srgbClr val="44121A"/>
                </a:solidFill>
                <a:latin typeface="Tahoma"/>
                <a:cs typeface="Tahoma"/>
              </a:rPr>
              <a:t> </a:t>
            </a:r>
            <a:r>
              <a:rPr sz="2600" spc="60">
                <a:solidFill>
                  <a:srgbClr val="44121A"/>
                </a:solidFill>
                <a:latin typeface="Tahoma"/>
                <a:cs typeface="Tahoma"/>
              </a:rPr>
              <a:t>keywordü</a:t>
            </a:r>
            <a:r>
              <a:rPr sz="2600" spc="-150">
                <a:solidFill>
                  <a:srgbClr val="44121A"/>
                </a:solidFill>
                <a:latin typeface="Tahoma"/>
                <a:cs typeface="Tahoma"/>
              </a:rPr>
              <a:t> </a:t>
            </a:r>
            <a:r>
              <a:rPr sz="2600" spc="75">
                <a:solidFill>
                  <a:srgbClr val="44121A"/>
                </a:solidFill>
                <a:latin typeface="Tahoma"/>
                <a:cs typeface="Tahoma"/>
              </a:rPr>
              <a:t>aslında</a:t>
            </a:r>
            <a:r>
              <a:rPr sz="2600" spc="-335">
                <a:solidFill>
                  <a:srgbClr val="44121A"/>
                </a:solidFill>
                <a:latin typeface="Tahoma"/>
                <a:cs typeface="Tahoma"/>
              </a:rPr>
              <a:t> </a:t>
            </a:r>
            <a:r>
              <a:rPr sz="2600" spc="90">
                <a:solidFill>
                  <a:srgbClr val="44121A"/>
                </a:solidFill>
                <a:latin typeface="Tahoma"/>
                <a:cs typeface="Tahoma"/>
              </a:rPr>
              <a:t>prosedürel</a:t>
            </a:r>
            <a:r>
              <a:rPr sz="2600" spc="-195">
                <a:solidFill>
                  <a:srgbClr val="44121A"/>
                </a:solidFill>
                <a:latin typeface="Tahoma"/>
                <a:cs typeface="Tahoma"/>
              </a:rPr>
              <a:t> </a:t>
            </a:r>
            <a:r>
              <a:rPr sz="2600" spc="95">
                <a:solidFill>
                  <a:srgbClr val="44121A"/>
                </a:solidFill>
                <a:latin typeface="Tahoma"/>
                <a:cs typeface="Tahoma"/>
              </a:rPr>
              <a:t>programlama</a:t>
            </a:r>
            <a:r>
              <a:rPr sz="2600" spc="-405">
                <a:solidFill>
                  <a:srgbClr val="44121A"/>
                </a:solidFill>
                <a:latin typeface="Tahoma"/>
                <a:cs typeface="Tahoma"/>
              </a:rPr>
              <a:t> </a:t>
            </a:r>
            <a:r>
              <a:rPr sz="2600" spc="95">
                <a:solidFill>
                  <a:srgbClr val="44121A"/>
                </a:solidFill>
                <a:latin typeface="Tahoma"/>
                <a:cs typeface="Tahoma"/>
              </a:rPr>
              <a:t>ile</a:t>
            </a:r>
            <a:r>
              <a:rPr sz="2600" spc="-210">
                <a:solidFill>
                  <a:srgbClr val="44121A"/>
                </a:solidFill>
                <a:latin typeface="Tahoma"/>
                <a:cs typeface="Tahoma"/>
              </a:rPr>
              <a:t> </a:t>
            </a:r>
            <a:r>
              <a:rPr sz="2600" spc="70">
                <a:solidFill>
                  <a:srgbClr val="44121A"/>
                </a:solidFill>
                <a:latin typeface="Tahoma"/>
                <a:cs typeface="Tahoma"/>
              </a:rPr>
              <a:t>nesneye</a:t>
            </a:r>
            <a:r>
              <a:rPr sz="2600" spc="-204">
                <a:solidFill>
                  <a:srgbClr val="44121A"/>
                </a:solidFill>
                <a:latin typeface="Tahoma"/>
                <a:cs typeface="Tahoma"/>
              </a:rPr>
              <a:t> </a:t>
            </a:r>
            <a:r>
              <a:rPr sz="2600" spc="70">
                <a:solidFill>
                  <a:srgbClr val="44121A"/>
                </a:solidFill>
                <a:latin typeface="Tahoma"/>
                <a:cs typeface="Tahoma"/>
              </a:rPr>
              <a:t>yönelik </a:t>
            </a:r>
            <a:r>
              <a:rPr sz="2600" spc="-800">
                <a:solidFill>
                  <a:srgbClr val="44121A"/>
                </a:solidFill>
                <a:latin typeface="Tahoma"/>
                <a:cs typeface="Tahoma"/>
              </a:rPr>
              <a:t> </a:t>
            </a:r>
            <a:r>
              <a:rPr sz="2600" spc="210">
                <a:solidFill>
                  <a:srgbClr val="44121A"/>
                </a:solidFill>
                <a:latin typeface="Tahoma"/>
                <a:cs typeface="Tahoma"/>
              </a:rPr>
              <a:t>p</a:t>
            </a:r>
            <a:r>
              <a:rPr sz="2600" spc="-40">
                <a:solidFill>
                  <a:srgbClr val="44121A"/>
                </a:solidFill>
                <a:latin typeface="Tahoma"/>
                <a:cs typeface="Tahoma"/>
              </a:rPr>
              <a:t>r</a:t>
            </a:r>
            <a:r>
              <a:rPr sz="2600" spc="155">
                <a:solidFill>
                  <a:srgbClr val="44121A"/>
                </a:solidFill>
                <a:latin typeface="Tahoma"/>
                <a:cs typeface="Tahoma"/>
              </a:rPr>
              <a:t>o</a:t>
            </a:r>
            <a:r>
              <a:rPr sz="2600" spc="204">
                <a:solidFill>
                  <a:srgbClr val="44121A"/>
                </a:solidFill>
                <a:latin typeface="Tahoma"/>
                <a:cs typeface="Tahoma"/>
              </a:rPr>
              <a:t>g</a:t>
            </a:r>
            <a:r>
              <a:rPr sz="2600" spc="30">
                <a:solidFill>
                  <a:srgbClr val="44121A"/>
                </a:solidFill>
                <a:latin typeface="Tahoma"/>
                <a:cs typeface="Tahoma"/>
              </a:rPr>
              <a:t>r</a:t>
            </a:r>
            <a:r>
              <a:rPr sz="2600" spc="50">
                <a:solidFill>
                  <a:srgbClr val="44121A"/>
                </a:solidFill>
                <a:latin typeface="Tahoma"/>
                <a:cs typeface="Tahoma"/>
              </a:rPr>
              <a:t>a</a:t>
            </a:r>
            <a:r>
              <a:rPr sz="2600" spc="160">
                <a:solidFill>
                  <a:srgbClr val="44121A"/>
                </a:solidFill>
                <a:latin typeface="Tahoma"/>
                <a:cs typeface="Tahoma"/>
              </a:rPr>
              <a:t>m</a:t>
            </a:r>
            <a:r>
              <a:rPr sz="2600" spc="55">
                <a:solidFill>
                  <a:srgbClr val="44121A"/>
                </a:solidFill>
                <a:latin typeface="Tahoma"/>
                <a:cs typeface="Tahoma"/>
              </a:rPr>
              <a:t>l</a:t>
            </a:r>
            <a:r>
              <a:rPr sz="2600" spc="50">
                <a:solidFill>
                  <a:srgbClr val="44121A"/>
                </a:solidFill>
                <a:latin typeface="Tahoma"/>
                <a:cs typeface="Tahoma"/>
              </a:rPr>
              <a:t>a</a:t>
            </a:r>
            <a:r>
              <a:rPr sz="2600" spc="105">
                <a:solidFill>
                  <a:srgbClr val="44121A"/>
                </a:solidFill>
                <a:latin typeface="Tahoma"/>
                <a:cs typeface="Tahoma"/>
              </a:rPr>
              <a:t>m</a:t>
            </a:r>
            <a:r>
              <a:rPr sz="2600" spc="20">
                <a:solidFill>
                  <a:srgbClr val="44121A"/>
                </a:solidFill>
                <a:latin typeface="Tahoma"/>
                <a:cs typeface="Tahoma"/>
              </a:rPr>
              <a:t>ayı</a:t>
            </a:r>
            <a:r>
              <a:rPr sz="2600" spc="-355">
                <a:solidFill>
                  <a:srgbClr val="44121A"/>
                </a:solidFill>
                <a:latin typeface="Tahoma"/>
                <a:cs typeface="Tahoma"/>
              </a:rPr>
              <a:t> </a:t>
            </a:r>
            <a:r>
              <a:rPr sz="2600" spc="50">
                <a:solidFill>
                  <a:srgbClr val="44121A"/>
                </a:solidFill>
                <a:latin typeface="Tahoma"/>
                <a:cs typeface="Tahoma"/>
              </a:rPr>
              <a:t>a</a:t>
            </a:r>
            <a:r>
              <a:rPr sz="2600" spc="30">
                <a:solidFill>
                  <a:srgbClr val="44121A"/>
                </a:solidFill>
                <a:latin typeface="Tahoma"/>
                <a:cs typeface="Tahoma"/>
              </a:rPr>
              <a:t>y</a:t>
            </a:r>
            <a:r>
              <a:rPr sz="2600" spc="20">
                <a:solidFill>
                  <a:srgbClr val="44121A"/>
                </a:solidFill>
                <a:latin typeface="Tahoma"/>
                <a:cs typeface="Tahoma"/>
              </a:rPr>
              <a:t>ı</a:t>
            </a:r>
            <a:r>
              <a:rPr sz="2600" spc="30">
                <a:solidFill>
                  <a:srgbClr val="44121A"/>
                </a:solidFill>
                <a:latin typeface="Tahoma"/>
                <a:cs typeface="Tahoma"/>
              </a:rPr>
              <a:t>r</a:t>
            </a:r>
            <a:r>
              <a:rPr sz="2600" spc="50">
                <a:solidFill>
                  <a:srgbClr val="44121A"/>
                </a:solidFill>
                <a:latin typeface="Tahoma"/>
                <a:cs typeface="Tahoma"/>
              </a:rPr>
              <a:t>a</a:t>
            </a:r>
            <a:r>
              <a:rPr sz="2600" spc="75">
                <a:solidFill>
                  <a:srgbClr val="44121A"/>
                </a:solidFill>
                <a:latin typeface="Tahoma"/>
                <a:cs typeface="Tahoma"/>
              </a:rPr>
              <a:t>n</a:t>
            </a:r>
            <a:r>
              <a:rPr sz="2600" spc="-390">
                <a:solidFill>
                  <a:srgbClr val="44121A"/>
                </a:solidFill>
                <a:latin typeface="Tahoma"/>
                <a:cs typeface="Tahoma"/>
              </a:rPr>
              <a:t> </a:t>
            </a:r>
            <a:r>
              <a:rPr sz="2600" spc="-30">
                <a:solidFill>
                  <a:srgbClr val="44121A"/>
                </a:solidFill>
                <a:latin typeface="Tahoma"/>
                <a:cs typeface="Tahoma"/>
              </a:rPr>
              <a:t>k</a:t>
            </a:r>
            <a:r>
              <a:rPr sz="2600" spc="140">
                <a:solidFill>
                  <a:srgbClr val="44121A"/>
                </a:solidFill>
                <a:latin typeface="Tahoma"/>
                <a:cs typeface="Tahoma"/>
              </a:rPr>
              <a:t>e</a:t>
            </a:r>
            <a:r>
              <a:rPr sz="2600" spc="65">
                <a:solidFill>
                  <a:srgbClr val="44121A"/>
                </a:solidFill>
                <a:latin typeface="Tahoma"/>
                <a:cs typeface="Tahoma"/>
              </a:rPr>
              <a:t>l</a:t>
            </a:r>
            <a:r>
              <a:rPr sz="2600" spc="75">
                <a:solidFill>
                  <a:srgbClr val="44121A"/>
                </a:solidFill>
                <a:latin typeface="Tahoma"/>
                <a:cs typeface="Tahoma"/>
              </a:rPr>
              <a:t>i</a:t>
            </a:r>
            <a:r>
              <a:rPr sz="2600" spc="180">
                <a:solidFill>
                  <a:srgbClr val="44121A"/>
                </a:solidFill>
                <a:latin typeface="Tahoma"/>
                <a:cs typeface="Tahoma"/>
              </a:rPr>
              <a:t>me</a:t>
            </a:r>
            <a:r>
              <a:rPr sz="2600" spc="125">
                <a:solidFill>
                  <a:srgbClr val="44121A"/>
                </a:solidFill>
                <a:latin typeface="Tahoma"/>
                <a:cs typeface="Tahoma"/>
              </a:rPr>
              <a:t>d</a:t>
            </a:r>
            <a:r>
              <a:rPr sz="2600" spc="75">
                <a:solidFill>
                  <a:srgbClr val="44121A"/>
                </a:solidFill>
                <a:latin typeface="Tahoma"/>
                <a:cs typeface="Tahoma"/>
              </a:rPr>
              <a:t>i</a:t>
            </a:r>
            <a:r>
              <a:rPr sz="2600" spc="5">
                <a:solidFill>
                  <a:srgbClr val="44121A"/>
                </a:solidFill>
                <a:latin typeface="Tahoma"/>
                <a:cs typeface="Tahoma"/>
              </a:rPr>
              <a:t>r</a:t>
            </a:r>
            <a:r>
              <a:rPr sz="2600" spc="-340">
                <a:solidFill>
                  <a:srgbClr val="44121A"/>
                </a:solidFill>
                <a:latin typeface="Tahoma"/>
                <a:cs typeface="Tahoma"/>
              </a:rPr>
              <a:t> </a:t>
            </a:r>
            <a:r>
              <a:rPr sz="2600" spc="190">
                <a:solidFill>
                  <a:srgbClr val="44121A"/>
                </a:solidFill>
                <a:latin typeface="Tahoma"/>
                <a:cs typeface="Tahoma"/>
              </a:rPr>
              <a:t>J</a:t>
            </a:r>
            <a:r>
              <a:rPr sz="2600" spc="50">
                <a:solidFill>
                  <a:srgbClr val="44121A"/>
                </a:solidFill>
                <a:latin typeface="Tahoma"/>
                <a:cs typeface="Tahoma"/>
              </a:rPr>
              <a:t>a</a:t>
            </a:r>
            <a:r>
              <a:rPr sz="2600" spc="10">
                <a:solidFill>
                  <a:srgbClr val="44121A"/>
                </a:solidFill>
                <a:latin typeface="Tahoma"/>
                <a:cs typeface="Tahoma"/>
              </a:rPr>
              <a:t>va</a:t>
            </a:r>
            <a:r>
              <a:rPr sz="2600" spc="-200">
                <a:solidFill>
                  <a:srgbClr val="44121A"/>
                </a:solidFill>
                <a:latin typeface="Tahoma"/>
                <a:cs typeface="Tahoma"/>
              </a:rPr>
              <a:t> </a:t>
            </a:r>
            <a:r>
              <a:rPr sz="2600" spc="75">
                <a:solidFill>
                  <a:srgbClr val="44121A"/>
                </a:solidFill>
                <a:latin typeface="Tahoma"/>
                <a:cs typeface="Tahoma"/>
              </a:rPr>
              <a:t>i</a:t>
            </a:r>
            <a:r>
              <a:rPr sz="2600" spc="140">
                <a:solidFill>
                  <a:srgbClr val="44121A"/>
                </a:solidFill>
                <a:latin typeface="Tahoma"/>
                <a:cs typeface="Tahoma"/>
              </a:rPr>
              <a:t>ç</a:t>
            </a:r>
            <a:r>
              <a:rPr sz="2600" spc="75">
                <a:solidFill>
                  <a:srgbClr val="44121A"/>
                </a:solidFill>
                <a:latin typeface="Tahoma"/>
                <a:cs typeface="Tahoma"/>
              </a:rPr>
              <a:t>i</a:t>
            </a:r>
            <a:r>
              <a:rPr sz="2600" spc="45">
                <a:solidFill>
                  <a:srgbClr val="44121A"/>
                </a:solidFill>
                <a:latin typeface="Tahoma"/>
                <a:cs typeface="Tahoma"/>
              </a:rPr>
              <a:t>n</a:t>
            </a:r>
            <a:r>
              <a:rPr sz="2600" spc="-105">
                <a:solidFill>
                  <a:srgbClr val="44121A"/>
                </a:solidFill>
                <a:latin typeface="Tahoma"/>
                <a:cs typeface="Tahoma"/>
              </a:rPr>
              <a:t>.</a:t>
            </a:r>
            <a:endParaRPr sz="2600">
              <a:latin typeface="Tahoma"/>
              <a:cs typeface="Tahoma"/>
            </a:endParaRPr>
          </a:p>
          <a:p>
            <a:pPr marL="260350" indent="-229235">
              <a:lnSpc>
                <a:spcPct val="100000"/>
              </a:lnSpc>
              <a:spcBef>
                <a:spcPts val="1310"/>
              </a:spcBef>
              <a:buClr>
                <a:srgbClr val="A62C52"/>
              </a:buClr>
              <a:buFont typeface="Arial MT"/>
              <a:buChar char="•"/>
              <a:tabLst>
                <a:tab pos="260985" algn="l"/>
              </a:tabLst>
            </a:pPr>
            <a:r>
              <a:rPr sz="2600" spc="90">
                <a:solidFill>
                  <a:srgbClr val="44121A"/>
                </a:solidFill>
                <a:latin typeface="Tahoma"/>
                <a:cs typeface="Tahoma"/>
              </a:rPr>
              <a:t>Bundan</a:t>
            </a:r>
            <a:r>
              <a:rPr sz="2600" spc="-165">
                <a:solidFill>
                  <a:srgbClr val="44121A"/>
                </a:solidFill>
                <a:latin typeface="Tahoma"/>
                <a:cs typeface="Tahoma"/>
              </a:rPr>
              <a:t> </a:t>
            </a:r>
            <a:r>
              <a:rPr sz="2600" spc="90">
                <a:solidFill>
                  <a:srgbClr val="44121A"/>
                </a:solidFill>
                <a:latin typeface="Tahoma"/>
                <a:cs typeface="Tahoma"/>
              </a:rPr>
              <a:t>dolayı</a:t>
            </a:r>
            <a:r>
              <a:rPr sz="2600" spc="-235">
                <a:solidFill>
                  <a:srgbClr val="44121A"/>
                </a:solidFill>
                <a:latin typeface="Tahoma"/>
                <a:cs typeface="Tahoma"/>
              </a:rPr>
              <a:t> </a:t>
            </a:r>
            <a:r>
              <a:rPr sz="2600" spc="30">
                <a:solidFill>
                  <a:srgbClr val="44121A"/>
                </a:solidFill>
                <a:latin typeface="Tahoma"/>
                <a:cs typeface="Tahoma"/>
              </a:rPr>
              <a:t>static</a:t>
            </a:r>
            <a:r>
              <a:rPr sz="2600" spc="-245">
                <a:solidFill>
                  <a:srgbClr val="44121A"/>
                </a:solidFill>
                <a:latin typeface="Tahoma"/>
                <a:cs typeface="Tahoma"/>
              </a:rPr>
              <a:t> </a:t>
            </a:r>
            <a:r>
              <a:rPr sz="2600" spc="60">
                <a:solidFill>
                  <a:srgbClr val="44121A"/>
                </a:solidFill>
                <a:latin typeface="Tahoma"/>
                <a:cs typeface="Tahoma"/>
              </a:rPr>
              <a:t>kullanımlarına</a:t>
            </a:r>
            <a:r>
              <a:rPr sz="2600" spc="-409">
                <a:solidFill>
                  <a:srgbClr val="44121A"/>
                </a:solidFill>
                <a:latin typeface="Tahoma"/>
                <a:cs typeface="Tahoma"/>
              </a:rPr>
              <a:t> </a:t>
            </a:r>
            <a:r>
              <a:rPr sz="2600" spc="65">
                <a:solidFill>
                  <a:srgbClr val="44121A"/>
                </a:solidFill>
                <a:latin typeface="Tahoma"/>
                <a:cs typeface="Tahoma"/>
              </a:rPr>
              <a:t>dikkat</a:t>
            </a:r>
            <a:r>
              <a:rPr sz="2600" spc="-290">
                <a:solidFill>
                  <a:srgbClr val="44121A"/>
                </a:solidFill>
                <a:latin typeface="Tahoma"/>
                <a:cs typeface="Tahoma"/>
              </a:rPr>
              <a:t> </a:t>
            </a:r>
            <a:r>
              <a:rPr sz="2600" spc="80">
                <a:solidFill>
                  <a:srgbClr val="44121A"/>
                </a:solidFill>
                <a:latin typeface="Tahoma"/>
                <a:cs typeface="Tahoma"/>
              </a:rPr>
              <a:t>etmek</a:t>
            </a:r>
            <a:r>
              <a:rPr sz="2600" spc="-190">
                <a:solidFill>
                  <a:srgbClr val="44121A"/>
                </a:solidFill>
                <a:latin typeface="Tahoma"/>
                <a:cs typeface="Tahoma"/>
              </a:rPr>
              <a:t> </a:t>
            </a:r>
            <a:r>
              <a:rPr sz="2600" spc="40">
                <a:solidFill>
                  <a:srgbClr val="44121A"/>
                </a:solidFill>
                <a:latin typeface="Tahoma"/>
                <a:cs typeface="Tahoma"/>
              </a:rPr>
              <a:t>gerekir.</a:t>
            </a:r>
            <a:r>
              <a:rPr sz="2600" spc="-360">
                <a:solidFill>
                  <a:srgbClr val="44121A"/>
                </a:solidFill>
                <a:latin typeface="Tahoma"/>
                <a:cs typeface="Tahoma"/>
              </a:rPr>
              <a:t> </a:t>
            </a:r>
            <a:r>
              <a:rPr sz="2600" spc="45">
                <a:solidFill>
                  <a:srgbClr val="44121A"/>
                </a:solidFill>
                <a:latin typeface="Tahoma"/>
                <a:cs typeface="Tahoma"/>
              </a:rPr>
              <a:t>Evet</a:t>
            </a:r>
            <a:r>
              <a:rPr sz="2600" spc="-325">
                <a:solidFill>
                  <a:srgbClr val="44121A"/>
                </a:solidFill>
                <a:latin typeface="Tahoma"/>
                <a:cs typeface="Tahoma"/>
              </a:rPr>
              <a:t> </a:t>
            </a:r>
            <a:r>
              <a:rPr sz="2600" spc="30">
                <a:solidFill>
                  <a:srgbClr val="44121A"/>
                </a:solidFill>
                <a:latin typeface="Tahoma"/>
                <a:cs typeface="Tahoma"/>
              </a:rPr>
              <a:t>static</a:t>
            </a:r>
            <a:r>
              <a:rPr sz="2600" spc="-315">
                <a:solidFill>
                  <a:srgbClr val="44121A"/>
                </a:solidFill>
                <a:latin typeface="Tahoma"/>
                <a:cs typeface="Tahoma"/>
              </a:rPr>
              <a:t> </a:t>
            </a:r>
            <a:r>
              <a:rPr sz="2600" spc="80">
                <a:solidFill>
                  <a:srgbClr val="44121A"/>
                </a:solidFill>
                <a:latin typeface="Tahoma"/>
                <a:cs typeface="Tahoma"/>
              </a:rPr>
              <a:t>bizlere</a:t>
            </a:r>
            <a:endParaRPr sz="2600">
              <a:latin typeface="Tahoma"/>
              <a:cs typeface="Tahoma"/>
            </a:endParaRPr>
          </a:p>
          <a:p>
            <a:pPr marL="12065" marR="5080" indent="10160" algn="ctr">
              <a:lnSpc>
                <a:spcPct val="109600"/>
              </a:lnSpc>
              <a:spcBef>
                <a:spcPts val="35"/>
              </a:spcBef>
            </a:pPr>
            <a:r>
              <a:rPr sz="2600" spc="75">
                <a:solidFill>
                  <a:srgbClr val="44121A"/>
                </a:solidFill>
                <a:latin typeface="Tahoma"/>
                <a:cs typeface="Tahoma"/>
              </a:rPr>
              <a:t>gereksiz </a:t>
            </a:r>
            <a:r>
              <a:rPr sz="2600" spc="80">
                <a:solidFill>
                  <a:srgbClr val="44121A"/>
                </a:solidFill>
                <a:latin typeface="Tahoma"/>
                <a:cs typeface="Tahoma"/>
              </a:rPr>
              <a:t>nesne </a:t>
            </a:r>
            <a:r>
              <a:rPr sz="2600" spc="65">
                <a:solidFill>
                  <a:srgbClr val="44121A"/>
                </a:solidFill>
                <a:latin typeface="Tahoma"/>
                <a:cs typeface="Tahoma"/>
              </a:rPr>
              <a:t>oluşturmamak </a:t>
            </a:r>
            <a:r>
              <a:rPr sz="2600" spc="85">
                <a:solidFill>
                  <a:srgbClr val="44121A"/>
                </a:solidFill>
                <a:latin typeface="Tahoma"/>
                <a:cs typeface="Tahoma"/>
              </a:rPr>
              <a:t>adına </a:t>
            </a:r>
            <a:r>
              <a:rPr sz="2600" spc="100">
                <a:solidFill>
                  <a:srgbClr val="44121A"/>
                </a:solidFill>
                <a:latin typeface="Tahoma"/>
                <a:cs typeface="Tahoma"/>
              </a:rPr>
              <a:t>bir </a:t>
            </a:r>
            <a:r>
              <a:rPr sz="2600" spc="10">
                <a:solidFill>
                  <a:srgbClr val="44121A"/>
                </a:solidFill>
                <a:latin typeface="Tahoma"/>
                <a:cs typeface="Tahoma"/>
              </a:rPr>
              <a:t>avantaj </a:t>
            </a:r>
            <a:r>
              <a:rPr sz="2600" spc="70">
                <a:solidFill>
                  <a:srgbClr val="44121A"/>
                </a:solidFill>
                <a:latin typeface="Tahoma"/>
                <a:cs typeface="Tahoma"/>
              </a:rPr>
              <a:t>sağlamaktadır </a:t>
            </a:r>
            <a:r>
              <a:rPr sz="2600" spc="10">
                <a:solidFill>
                  <a:srgbClr val="44121A"/>
                </a:solidFill>
                <a:latin typeface="Tahoma"/>
                <a:cs typeface="Tahoma"/>
              </a:rPr>
              <a:t>fakat </a:t>
            </a:r>
            <a:r>
              <a:rPr sz="2600" spc="35">
                <a:solidFill>
                  <a:srgbClr val="44121A"/>
                </a:solidFill>
                <a:latin typeface="Tahoma"/>
                <a:cs typeface="Tahoma"/>
              </a:rPr>
              <a:t>aynı </a:t>
            </a:r>
            <a:r>
              <a:rPr sz="2600" spc="40">
                <a:solidFill>
                  <a:srgbClr val="44121A"/>
                </a:solidFill>
                <a:latin typeface="Tahoma"/>
                <a:cs typeface="Tahoma"/>
              </a:rPr>
              <a:t> </a:t>
            </a:r>
            <a:r>
              <a:rPr sz="2600" spc="75">
                <a:solidFill>
                  <a:srgbClr val="44121A"/>
                </a:solidFill>
                <a:latin typeface="Tahoma"/>
                <a:cs typeface="Tahoma"/>
              </a:rPr>
              <a:t>zamanda</a:t>
            </a:r>
            <a:r>
              <a:rPr sz="2600" spc="-265">
                <a:solidFill>
                  <a:srgbClr val="44121A"/>
                </a:solidFill>
                <a:latin typeface="Tahoma"/>
                <a:cs typeface="Tahoma"/>
              </a:rPr>
              <a:t> </a:t>
            </a:r>
            <a:r>
              <a:rPr sz="2600" spc="30">
                <a:solidFill>
                  <a:srgbClr val="44121A"/>
                </a:solidFill>
                <a:latin typeface="Tahoma"/>
                <a:cs typeface="Tahoma"/>
              </a:rPr>
              <a:t>static</a:t>
            </a:r>
            <a:r>
              <a:rPr sz="2600" spc="-240">
                <a:solidFill>
                  <a:srgbClr val="44121A"/>
                </a:solidFill>
                <a:latin typeface="Tahoma"/>
                <a:cs typeface="Tahoma"/>
              </a:rPr>
              <a:t> </a:t>
            </a:r>
            <a:r>
              <a:rPr sz="2600" spc="65">
                <a:solidFill>
                  <a:srgbClr val="44121A"/>
                </a:solidFill>
                <a:latin typeface="Tahoma"/>
                <a:cs typeface="Tahoma"/>
              </a:rPr>
              <a:t>alanın</a:t>
            </a:r>
            <a:r>
              <a:rPr sz="2600" spc="-315">
                <a:solidFill>
                  <a:srgbClr val="44121A"/>
                </a:solidFill>
                <a:latin typeface="Tahoma"/>
                <a:cs typeface="Tahoma"/>
              </a:rPr>
              <a:t> </a:t>
            </a:r>
            <a:r>
              <a:rPr sz="2600" spc="75">
                <a:solidFill>
                  <a:srgbClr val="44121A"/>
                </a:solidFill>
                <a:latin typeface="Tahoma"/>
                <a:cs typeface="Tahoma"/>
              </a:rPr>
              <a:t>nesne</a:t>
            </a:r>
            <a:r>
              <a:rPr sz="2600" spc="-215">
                <a:solidFill>
                  <a:srgbClr val="44121A"/>
                </a:solidFill>
                <a:latin typeface="Tahoma"/>
                <a:cs typeface="Tahoma"/>
              </a:rPr>
              <a:t> </a:t>
            </a:r>
            <a:r>
              <a:rPr sz="2600" spc="95">
                <a:solidFill>
                  <a:srgbClr val="44121A"/>
                </a:solidFill>
                <a:latin typeface="Tahoma"/>
                <a:cs typeface="Tahoma"/>
              </a:rPr>
              <a:t>ile</a:t>
            </a:r>
            <a:r>
              <a:rPr sz="2600" spc="-210">
                <a:solidFill>
                  <a:srgbClr val="44121A"/>
                </a:solidFill>
                <a:latin typeface="Tahoma"/>
                <a:cs typeface="Tahoma"/>
              </a:rPr>
              <a:t> </a:t>
            </a:r>
            <a:r>
              <a:rPr sz="2600" spc="55">
                <a:solidFill>
                  <a:srgbClr val="44121A"/>
                </a:solidFill>
                <a:latin typeface="Tahoma"/>
                <a:cs typeface="Tahoma"/>
              </a:rPr>
              <a:t>alakası</a:t>
            </a:r>
            <a:r>
              <a:rPr sz="2600" spc="-425">
                <a:solidFill>
                  <a:srgbClr val="44121A"/>
                </a:solidFill>
                <a:latin typeface="Tahoma"/>
                <a:cs typeface="Tahoma"/>
              </a:rPr>
              <a:t> </a:t>
            </a:r>
            <a:r>
              <a:rPr sz="2600" spc="90">
                <a:solidFill>
                  <a:srgbClr val="44121A"/>
                </a:solidFill>
                <a:latin typeface="Tahoma"/>
                <a:cs typeface="Tahoma"/>
              </a:rPr>
              <a:t>olmamasından</a:t>
            </a:r>
            <a:r>
              <a:rPr sz="2600" spc="-390">
                <a:solidFill>
                  <a:srgbClr val="44121A"/>
                </a:solidFill>
                <a:latin typeface="Tahoma"/>
                <a:cs typeface="Tahoma"/>
              </a:rPr>
              <a:t> </a:t>
            </a:r>
            <a:r>
              <a:rPr sz="2600" spc="55">
                <a:solidFill>
                  <a:srgbClr val="44121A"/>
                </a:solidFill>
                <a:latin typeface="Tahoma"/>
                <a:cs typeface="Tahoma"/>
              </a:rPr>
              <a:t>ötürü</a:t>
            </a:r>
            <a:r>
              <a:rPr sz="2600" spc="-160">
                <a:solidFill>
                  <a:srgbClr val="44121A"/>
                </a:solidFill>
                <a:latin typeface="Tahoma"/>
                <a:cs typeface="Tahoma"/>
              </a:rPr>
              <a:t> </a:t>
            </a:r>
            <a:r>
              <a:rPr sz="2600" spc="170">
                <a:solidFill>
                  <a:srgbClr val="44121A"/>
                </a:solidFill>
                <a:latin typeface="Tahoma"/>
                <a:cs typeface="Tahoma"/>
              </a:rPr>
              <a:t>de</a:t>
            </a:r>
            <a:r>
              <a:rPr sz="2600" spc="-215">
                <a:solidFill>
                  <a:srgbClr val="44121A"/>
                </a:solidFill>
                <a:latin typeface="Tahoma"/>
                <a:cs typeface="Tahoma"/>
              </a:rPr>
              <a:t> </a:t>
            </a:r>
            <a:r>
              <a:rPr sz="2600" spc="95">
                <a:solidFill>
                  <a:srgbClr val="44121A"/>
                </a:solidFill>
                <a:latin typeface="Tahoma"/>
                <a:cs typeface="Tahoma"/>
              </a:rPr>
              <a:t>bir</a:t>
            </a:r>
            <a:r>
              <a:rPr sz="2600" spc="-185">
                <a:solidFill>
                  <a:srgbClr val="44121A"/>
                </a:solidFill>
                <a:latin typeface="Tahoma"/>
                <a:cs typeface="Tahoma"/>
              </a:rPr>
              <a:t> </a:t>
            </a:r>
            <a:r>
              <a:rPr sz="2600" spc="35">
                <a:solidFill>
                  <a:srgbClr val="44121A"/>
                </a:solidFill>
                <a:latin typeface="Tahoma"/>
                <a:cs typeface="Tahoma"/>
              </a:rPr>
              <a:t>dezavantaj </a:t>
            </a:r>
            <a:r>
              <a:rPr sz="2600" spc="-795">
                <a:solidFill>
                  <a:srgbClr val="44121A"/>
                </a:solidFill>
                <a:latin typeface="Tahoma"/>
                <a:cs typeface="Tahoma"/>
              </a:rPr>
              <a:t> </a:t>
            </a:r>
            <a:r>
              <a:rPr sz="2600" spc="40">
                <a:solidFill>
                  <a:srgbClr val="44121A"/>
                </a:solidFill>
                <a:latin typeface="Tahoma"/>
                <a:cs typeface="Tahoma"/>
              </a:rPr>
              <a:t>sunabilir.</a:t>
            </a:r>
            <a:endParaRPr sz="2600">
              <a:latin typeface="Tahoma"/>
              <a:cs typeface="Tahoma"/>
            </a:endParaRPr>
          </a:p>
          <a:p>
            <a:pPr marL="250825" marR="229870" indent="-251460">
              <a:lnSpc>
                <a:spcPct val="100000"/>
              </a:lnSpc>
              <a:spcBef>
                <a:spcPts val="1390"/>
              </a:spcBef>
              <a:buClr>
                <a:srgbClr val="A62C52"/>
              </a:buClr>
              <a:buFont typeface="Arial MT"/>
              <a:buChar char="•"/>
              <a:tabLst>
                <a:tab pos="251460" algn="l"/>
              </a:tabLst>
            </a:pPr>
            <a:r>
              <a:rPr sz="2600" spc="310">
                <a:solidFill>
                  <a:srgbClr val="44121A"/>
                </a:solidFill>
                <a:latin typeface="Tahoma"/>
                <a:cs typeface="Tahoma"/>
              </a:rPr>
              <a:t>Ç</a:t>
            </a:r>
            <a:r>
              <a:rPr sz="2600" spc="155">
                <a:solidFill>
                  <a:srgbClr val="44121A"/>
                </a:solidFill>
                <a:latin typeface="Tahoma"/>
                <a:cs typeface="Tahoma"/>
              </a:rPr>
              <a:t>o</a:t>
            </a:r>
            <a:r>
              <a:rPr sz="2600" spc="40">
                <a:solidFill>
                  <a:srgbClr val="44121A"/>
                </a:solidFill>
                <a:latin typeface="Tahoma"/>
                <a:cs typeface="Tahoma"/>
              </a:rPr>
              <a:t>k</a:t>
            </a:r>
            <a:r>
              <a:rPr sz="2600" spc="-204">
                <a:solidFill>
                  <a:srgbClr val="44121A"/>
                </a:solidFill>
                <a:latin typeface="Tahoma"/>
                <a:cs typeface="Tahoma"/>
              </a:rPr>
              <a:t> </a:t>
            </a:r>
            <a:r>
              <a:rPr sz="2600" spc="45">
                <a:solidFill>
                  <a:srgbClr val="44121A"/>
                </a:solidFill>
                <a:latin typeface="Tahoma"/>
                <a:cs typeface="Tahoma"/>
              </a:rPr>
              <a:t>n</a:t>
            </a:r>
            <a:r>
              <a:rPr sz="2600" spc="75">
                <a:solidFill>
                  <a:srgbClr val="44121A"/>
                </a:solidFill>
                <a:latin typeface="Tahoma"/>
                <a:cs typeface="Tahoma"/>
              </a:rPr>
              <a:t>e</a:t>
            </a:r>
            <a:r>
              <a:rPr sz="2600" spc="85">
                <a:solidFill>
                  <a:srgbClr val="44121A"/>
                </a:solidFill>
                <a:latin typeface="Tahoma"/>
                <a:cs typeface="Tahoma"/>
              </a:rPr>
              <a:t>s</a:t>
            </a:r>
            <a:r>
              <a:rPr sz="2600" spc="45">
                <a:solidFill>
                  <a:srgbClr val="44121A"/>
                </a:solidFill>
                <a:latin typeface="Tahoma"/>
                <a:cs typeface="Tahoma"/>
              </a:rPr>
              <a:t>n</a:t>
            </a:r>
            <a:r>
              <a:rPr sz="2600" spc="130">
                <a:solidFill>
                  <a:srgbClr val="44121A"/>
                </a:solidFill>
                <a:latin typeface="Tahoma"/>
                <a:cs typeface="Tahoma"/>
              </a:rPr>
              <a:t>e</a:t>
            </a:r>
            <a:r>
              <a:rPr sz="2600" spc="-215">
                <a:solidFill>
                  <a:srgbClr val="44121A"/>
                </a:solidFill>
                <a:latin typeface="Tahoma"/>
                <a:cs typeface="Tahoma"/>
              </a:rPr>
              <a:t> </a:t>
            </a:r>
            <a:r>
              <a:rPr sz="2600" spc="155">
                <a:solidFill>
                  <a:srgbClr val="44121A"/>
                </a:solidFill>
                <a:latin typeface="Tahoma"/>
                <a:cs typeface="Tahoma"/>
              </a:rPr>
              <a:t>o</a:t>
            </a:r>
            <a:r>
              <a:rPr sz="2600" spc="75">
                <a:solidFill>
                  <a:srgbClr val="44121A"/>
                </a:solidFill>
                <a:latin typeface="Tahoma"/>
                <a:cs typeface="Tahoma"/>
              </a:rPr>
              <a:t>l</a:t>
            </a:r>
            <a:r>
              <a:rPr sz="2600" spc="45">
                <a:solidFill>
                  <a:srgbClr val="44121A"/>
                </a:solidFill>
                <a:latin typeface="Tahoma"/>
                <a:cs typeface="Tahoma"/>
              </a:rPr>
              <a:t>u</a:t>
            </a:r>
            <a:r>
              <a:rPr sz="2600" spc="35">
                <a:solidFill>
                  <a:srgbClr val="44121A"/>
                </a:solidFill>
                <a:latin typeface="Tahoma"/>
                <a:cs typeface="Tahoma"/>
              </a:rPr>
              <a:t>ş</a:t>
            </a:r>
            <a:r>
              <a:rPr sz="2600" spc="-50">
                <a:solidFill>
                  <a:srgbClr val="44121A"/>
                </a:solidFill>
                <a:latin typeface="Tahoma"/>
                <a:cs typeface="Tahoma"/>
              </a:rPr>
              <a:t>t</a:t>
            </a:r>
            <a:r>
              <a:rPr sz="2600" spc="45">
                <a:solidFill>
                  <a:srgbClr val="44121A"/>
                </a:solidFill>
                <a:latin typeface="Tahoma"/>
                <a:cs typeface="Tahoma"/>
              </a:rPr>
              <a:t>u</a:t>
            </a:r>
            <a:r>
              <a:rPr sz="2600" spc="30">
                <a:solidFill>
                  <a:srgbClr val="44121A"/>
                </a:solidFill>
                <a:latin typeface="Tahoma"/>
                <a:cs typeface="Tahoma"/>
              </a:rPr>
              <a:t>r</a:t>
            </a:r>
            <a:r>
              <a:rPr sz="2600" spc="105">
                <a:solidFill>
                  <a:srgbClr val="44121A"/>
                </a:solidFill>
                <a:latin typeface="Tahoma"/>
                <a:cs typeface="Tahoma"/>
              </a:rPr>
              <a:t>m</a:t>
            </a:r>
            <a:r>
              <a:rPr sz="2600" spc="90">
                <a:solidFill>
                  <a:srgbClr val="44121A"/>
                </a:solidFill>
                <a:latin typeface="Tahoma"/>
                <a:cs typeface="Tahoma"/>
              </a:rPr>
              <a:t>a</a:t>
            </a:r>
            <a:r>
              <a:rPr sz="2600" spc="45">
                <a:solidFill>
                  <a:srgbClr val="44121A"/>
                </a:solidFill>
                <a:latin typeface="Tahoma"/>
                <a:cs typeface="Tahoma"/>
              </a:rPr>
              <a:t>n</a:t>
            </a:r>
            <a:r>
              <a:rPr sz="2600" spc="75">
                <a:solidFill>
                  <a:srgbClr val="44121A"/>
                </a:solidFill>
                <a:latin typeface="Tahoma"/>
                <a:cs typeface="Tahoma"/>
              </a:rPr>
              <a:t>ın</a:t>
            </a:r>
            <a:r>
              <a:rPr sz="2600" spc="-315">
                <a:solidFill>
                  <a:srgbClr val="44121A"/>
                </a:solidFill>
                <a:latin typeface="Tahoma"/>
                <a:cs typeface="Tahoma"/>
              </a:rPr>
              <a:t> </a:t>
            </a:r>
            <a:r>
              <a:rPr sz="2600" spc="204">
                <a:solidFill>
                  <a:srgbClr val="44121A"/>
                </a:solidFill>
                <a:latin typeface="Tahoma"/>
                <a:cs typeface="Tahoma"/>
              </a:rPr>
              <a:t>g</a:t>
            </a:r>
            <a:r>
              <a:rPr sz="2600" spc="80">
                <a:solidFill>
                  <a:srgbClr val="44121A"/>
                </a:solidFill>
                <a:latin typeface="Tahoma"/>
                <a:cs typeface="Tahoma"/>
              </a:rPr>
              <a:t>e</a:t>
            </a:r>
            <a:r>
              <a:rPr sz="2600" spc="5">
                <a:solidFill>
                  <a:srgbClr val="44121A"/>
                </a:solidFill>
                <a:latin typeface="Tahoma"/>
                <a:cs typeface="Tahoma"/>
              </a:rPr>
              <a:t>r</a:t>
            </a:r>
            <a:r>
              <a:rPr sz="2600" spc="60">
                <a:solidFill>
                  <a:srgbClr val="44121A"/>
                </a:solidFill>
                <a:latin typeface="Tahoma"/>
                <a:cs typeface="Tahoma"/>
              </a:rPr>
              <a:t>ek</a:t>
            </a:r>
            <a:r>
              <a:rPr sz="2600" spc="90">
                <a:solidFill>
                  <a:srgbClr val="44121A"/>
                </a:solidFill>
                <a:latin typeface="Tahoma"/>
                <a:cs typeface="Tahoma"/>
              </a:rPr>
              <a:t>s</a:t>
            </a:r>
            <a:r>
              <a:rPr sz="2600" spc="75">
                <a:solidFill>
                  <a:srgbClr val="44121A"/>
                </a:solidFill>
                <a:latin typeface="Tahoma"/>
                <a:cs typeface="Tahoma"/>
              </a:rPr>
              <a:t>i</a:t>
            </a:r>
            <a:r>
              <a:rPr sz="2600" spc="5">
                <a:solidFill>
                  <a:srgbClr val="44121A"/>
                </a:solidFill>
                <a:latin typeface="Tahoma"/>
                <a:cs typeface="Tahoma"/>
              </a:rPr>
              <a:t>z</a:t>
            </a:r>
            <a:r>
              <a:rPr sz="2600" spc="-325">
                <a:solidFill>
                  <a:srgbClr val="44121A"/>
                </a:solidFill>
                <a:latin typeface="Tahoma"/>
                <a:cs typeface="Tahoma"/>
              </a:rPr>
              <a:t> </a:t>
            </a:r>
            <a:r>
              <a:rPr sz="2600" spc="155">
                <a:solidFill>
                  <a:srgbClr val="44121A"/>
                </a:solidFill>
                <a:latin typeface="Tahoma"/>
                <a:cs typeface="Tahoma"/>
              </a:rPr>
              <a:t>o</a:t>
            </a:r>
            <a:r>
              <a:rPr sz="2600" spc="75">
                <a:solidFill>
                  <a:srgbClr val="44121A"/>
                </a:solidFill>
                <a:latin typeface="Tahoma"/>
                <a:cs typeface="Tahoma"/>
              </a:rPr>
              <a:t>l</a:t>
            </a:r>
            <a:r>
              <a:rPr sz="2600" spc="210">
                <a:solidFill>
                  <a:srgbClr val="44121A"/>
                </a:solidFill>
                <a:latin typeface="Tahoma"/>
                <a:cs typeface="Tahoma"/>
              </a:rPr>
              <a:t>d</a:t>
            </a:r>
            <a:r>
              <a:rPr sz="2600" spc="45">
                <a:solidFill>
                  <a:srgbClr val="44121A"/>
                </a:solidFill>
                <a:latin typeface="Tahoma"/>
                <a:cs typeface="Tahoma"/>
              </a:rPr>
              <a:t>u</a:t>
            </a:r>
            <a:r>
              <a:rPr sz="2600" spc="204">
                <a:solidFill>
                  <a:srgbClr val="44121A"/>
                </a:solidFill>
                <a:latin typeface="Tahoma"/>
                <a:cs typeface="Tahoma"/>
              </a:rPr>
              <a:t>ğ</a:t>
            </a:r>
            <a:r>
              <a:rPr sz="2600" spc="75">
                <a:solidFill>
                  <a:srgbClr val="44121A"/>
                </a:solidFill>
                <a:latin typeface="Tahoma"/>
                <a:cs typeface="Tahoma"/>
              </a:rPr>
              <a:t>u</a:t>
            </a:r>
            <a:r>
              <a:rPr sz="2600" spc="-170">
                <a:solidFill>
                  <a:srgbClr val="44121A"/>
                </a:solidFill>
                <a:latin typeface="Tahoma"/>
                <a:cs typeface="Tahoma"/>
              </a:rPr>
              <a:t> </a:t>
            </a:r>
            <a:r>
              <a:rPr sz="2600" spc="210">
                <a:solidFill>
                  <a:srgbClr val="44121A"/>
                </a:solidFill>
                <a:latin typeface="Tahoma"/>
                <a:cs typeface="Tahoma"/>
              </a:rPr>
              <a:t>d</a:t>
            </a:r>
            <a:r>
              <a:rPr sz="2600" spc="45">
                <a:solidFill>
                  <a:srgbClr val="44121A"/>
                </a:solidFill>
                <a:latin typeface="Tahoma"/>
                <a:cs typeface="Tahoma"/>
              </a:rPr>
              <a:t>u</a:t>
            </a:r>
            <a:r>
              <a:rPr sz="2600" spc="30">
                <a:solidFill>
                  <a:srgbClr val="44121A"/>
                </a:solidFill>
                <a:latin typeface="Tahoma"/>
                <a:cs typeface="Tahoma"/>
              </a:rPr>
              <a:t>r</a:t>
            </a:r>
            <a:r>
              <a:rPr sz="2600" spc="45">
                <a:solidFill>
                  <a:srgbClr val="44121A"/>
                </a:solidFill>
                <a:latin typeface="Tahoma"/>
                <a:cs typeface="Tahoma"/>
              </a:rPr>
              <a:t>u</a:t>
            </a:r>
            <a:r>
              <a:rPr sz="2600" spc="160">
                <a:solidFill>
                  <a:srgbClr val="44121A"/>
                </a:solidFill>
                <a:latin typeface="Tahoma"/>
                <a:cs typeface="Tahoma"/>
              </a:rPr>
              <a:t>m</a:t>
            </a:r>
            <a:r>
              <a:rPr sz="2600" spc="55">
                <a:solidFill>
                  <a:srgbClr val="44121A"/>
                </a:solidFill>
                <a:latin typeface="Tahoma"/>
                <a:cs typeface="Tahoma"/>
              </a:rPr>
              <a:t>l</a:t>
            </a:r>
            <a:r>
              <a:rPr sz="2600" spc="50">
                <a:solidFill>
                  <a:srgbClr val="44121A"/>
                </a:solidFill>
                <a:latin typeface="Tahoma"/>
                <a:cs typeface="Tahoma"/>
              </a:rPr>
              <a:t>a</a:t>
            </a:r>
            <a:r>
              <a:rPr sz="2600" spc="30">
                <a:solidFill>
                  <a:srgbClr val="44121A"/>
                </a:solidFill>
                <a:latin typeface="Tahoma"/>
                <a:cs typeface="Tahoma"/>
              </a:rPr>
              <a:t>r</a:t>
            </a:r>
            <a:r>
              <a:rPr sz="2600" spc="75">
                <a:solidFill>
                  <a:srgbClr val="44121A"/>
                </a:solidFill>
                <a:latin typeface="Tahoma"/>
                <a:cs typeface="Tahoma"/>
              </a:rPr>
              <a:t>ın</a:t>
            </a:r>
            <a:r>
              <a:rPr sz="2600" spc="-390">
                <a:solidFill>
                  <a:srgbClr val="44121A"/>
                </a:solidFill>
                <a:latin typeface="Tahoma"/>
                <a:cs typeface="Tahoma"/>
              </a:rPr>
              <a:t> </a:t>
            </a:r>
            <a:r>
              <a:rPr sz="2600" spc="140">
                <a:solidFill>
                  <a:srgbClr val="44121A"/>
                </a:solidFill>
                <a:latin typeface="Tahoma"/>
                <a:cs typeface="Tahoma"/>
              </a:rPr>
              <a:t>ç</a:t>
            </a:r>
            <a:r>
              <a:rPr sz="2600" spc="155">
                <a:solidFill>
                  <a:srgbClr val="44121A"/>
                </a:solidFill>
                <a:latin typeface="Tahoma"/>
                <a:cs typeface="Tahoma"/>
              </a:rPr>
              <a:t>ö</a:t>
            </a:r>
            <a:r>
              <a:rPr sz="2600" spc="-35">
                <a:solidFill>
                  <a:srgbClr val="44121A"/>
                </a:solidFill>
                <a:latin typeface="Tahoma"/>
                <a:cs typeface="Tahoma"/>
              </a:rPr>
              <a:t>z</a:t>
            </a:r>
            <a:r>
              <a:rPr sz="2600" spc="45">
                <a:solidFill>
                  <a:srgbClr val="44121A"/>
                </a:solidFill>
                <a:latin typeface="Tahoma"/>
                <a:cs typeface="Tahoma"/>
              </a:rPr>
              <a:t>ü</a:t>
            </a:r>
            <a:r>
              <a:rPr sz="2600" spc="105">
                <a:solidFill>
                  <a:srgbClr val="44121A"/>
                </a:solidFill>
                <a:latin typeface="Tahoma"/>
                <a:cs typeface="Tahoma"/>
              </a:rPr>
              <a:t>mü</a:t>
            </a:r>
            <a:r>
              <a:rPr sz="2600" spc="-160">
                <a:solidFill>
                  <a:srgbClr val="44121A"/>
                </a:solidFill>
                <a:latin typeface="Tahoma"/>
                <a:cs typeface="Tahoma"/>
              </a:rPr>
              <a:t> </a:t>
            </a:r>
            <a:r>
              <a:rPr sz="2600" spc="204">
                <a:solidFill>
                  <a:srgbClr val="44121A"/>
                </a:solidFill>
                <a:latin typeface="Tahoma"/>
                <a:cs typeface="Tahoma"/>
              </a:rPr>
              <a:t>g</a:t>
            </a:r>
            <a:r>
              <a:rPr sz="2600" spc="100">
                <a:solidFill>
                  <a:srgbClr val="44121A"/>
                </a:solidFill>
                <a:latin typeface="Tahoma"/>
                <a:cs typeface="Tahoma"/>
              </a:rPr>
              <a:t>e</a:t>
            </a:r>
            <a:r>
              <a:rPr sz="2600" spc="75">
                <a:solidFill>
                  <a:srgbClr val="44121A"/>
                </a:solidFill>
                <a:latin typeface="Tahoma"/>
                <a:cs typeface="Tahoma"/>
              </a:rPr>
              <a:t>n</a:t>
            </a:r>
            <a:r>
              <a:rPr sz="2600" spc="100">
                <a:solidFill>
                  <a:srgbClr val="44121A"/>
                </a:solidFill>
                <a:latin typeface="Tahoma"/>
                <a:cs typeface="Tahoma"/>
              </a:rPr>
              <a:t>el</a:t>
            </a:r>
            <a:r>
              <a:rPr sz="2600" spc="-204">
                <a:solidFill>
                  <a:srgbClr val="44121A"/>
                </a:solidFill>
                <a:latin typeface="Tahoma"/>
                <a:cs typeface="Tahoma"/>
              </a:rPr>
              <a:t> </a:t>
            </a:r>
            <a:r>
              <a:rPr sz="2600" spc="155">
                <a:solidFill>
                  <a:srgbClr val="44121A"/>
                </a:solidFill>
                <a:latin typeface="Tahoma"/>
                <a:cs typeface="Tahoma"/>
              </a:rPr>
              <a:t>o</a:t>
            </a:r>
            <a:r>
              <a:rPr sz="2600" spc="75">
                <a:solidFill>
                  <a:srgbClr val="44121A"/>
                </a:solidFill>
                <a:latin typeface="Tahoma"/>
                <a:cs typeface="Tahoma"/>
              </a:rPr>
              <a:t>l</a:t>
            </a:r>
            <a:r>
              <a:rPr sz="2600" spc="50">
                <a:solidFill>
                  <a:srgbClr val="44121A"/>
                </a:solidFill>
                <a:latin typeface="Tahoma"/>
                <a:cs typeface="Tahoma"/>
              </a:rPr>
              <a:t>a</a:t>
            </a:r>
            <a:r>
              <a:rPr sz="2600" spc="30">
                <a:solidFill>
                  <a:srgbClr val="44121A"/>
                </a:solidFill>
                <a:latin typeface="Tahoma"/>
                <a:cs typeface="Tahoma"/>
              </a:rPr>
              <a:t>r</a:t>
            </a:r>
            <a:r>
              <a:rPr sz="2600" spc="50">
                <a:solidFill>
                  <a:srgbClr val="44121A"/>
                </a:solidFill>
                <a:latin typeface="Tahoma"/>
                <a:cs typeface="Tahoma"/>
              </a:rPr>
              <a:t>a</a:t>
            </a:r>
            <a:r>
              <a:rPr sz="2600" spc="40">
                <a:solidFill>
                  <a:srgbClr val="44121A"/>
                </a:solidFill>
                <a:latin typeface="Tahoma"/>
                <a:cs typeface="Tahoma"/>
              </a:rPr>
              <a:t>k</a:t>
            </a:r>
            <a:endParaRPr sz="2600">
              <a:latin typeface="Tahoma"/>
              <a:cs typeface="Tahoma"/>
            </a:endParaRPr>
          </a:p>
          <a:p>
            <a:pPr marL="22225" algn="ctr">
              <a:lnSpc>
                <a:spcPct val="100000"/>
              </a:lnSpc>
              <a:spcBef>
                <a:spcPts val="259"/>
              </a:spcBef>
            </a:pPr>
            <a:r>
              <a:rPr sz="2600" spc="30">
                <a:solidFill>
                  <a:srgbClr val="44121A"/>
                </a:solidFill>
                <a:latin typeface="Tahoma"/>
                <a:cs typeface="Tahoma"/>
              </a:rPr>
              <a:t>static</a:t>
            </a:r>
            <a:r>
              <a:rPr sz="2600" spc="-315">
                <a:solidFill>
                  <a:srgbClr val="44121A"/>
                </a:solidFill>
                <a:latin typeface="Tahoma"/>
                <a:cs typeface="Tahoma"/>
              </a:rPr>
              <a:t> </a:t>
            </a:r>
            <a:r>
              <a:rPr sz="2600" spc="85">
                <a:solidFill>
                  <a:srgbClr val="44121A"/>
                </a:solidFill>
                <a:latin typeface="Tahoma"/>
                <a:cs typeface="Tahoma"/>
              </a:rPr>
              <a:t>değildir.Bu</a:t>
            </a:r>
            <a:r>
              <a:rPr sz="2600" spc="-240">
                <a:solidFill>
                  <a:srgbClr val="44121A"/>
                </a:solidFill>
                <a:latin typeface="Tahoma"/>
                <a:cs typeface="Tahoma"/>
              </a:rPr>
              <a:t> </a:t>
            </a:r>
            <a:r>
              <a:rPr sz="2600" spc="85">
                <a:solidFill>
                  <a:srgbClr val="44121A"/>
                </a:solidFill>
                <a:latin typeface="Tahoma"/>
                <a:cs typeface="Tahoma"/>
              </a:rPr>
              <a:t>durumun</a:t>
            </a:r>
            <a:r>
              <a:rPr sz="2600" spc="-235">
                <a:solidFill>
                  <a:srgbClr val="44121A"/>
                </a:solidFill>
                <a:latin typeface="Tahoma"/>
                <a:cs typeface="Tahoma"/>
              </a:rPr>
              <a:t> </a:t>
            </a:r>
            <a:r>
              <a:rPr sz="2600" spc="90">
                <a:solidFill>
                  <a:srgbClr val="44121A"/>
                </a:solidFill>
                <a:latin typeface="Tahoma"/>
                <a:cs typeface="Tahoma"/>
              </a:rPr>
              <a:t>çözümü</a:t>
            </a:r>
            <a:r>
              <a:rPr sz="2600" spc="-150">
                <a:solidFill>
                  <a:srgbClr val="44121A"/>
                </a:solidFill>
                <a:latin typeface="Tahoma"/>
                <a:cs typeface="Tahoma"/>
              </a:rPr>
              <a:t> </a:t>
            </a:r>
            <a:r>
              <a:rPr sz="2600" spc="75">
                <a:solidFill>
                  <a:srgbClr val="44121A"/>
                </a:solidFill>
                <a:latin typeface="Tahoma"/>
                <a:cs typeface="Tahoma"/>
              </a:rPr>
              <a:t>gereksiz</a:t>
            </a:r>
            <a:r>
              <a:rPr sz="2600" spc="-320">
                <a:solidFill>
                  <a:srgbClr val="44121A"/>
                </a:solidFill>
                <a:latin typeface="Tahoma"/>
                <a:cs typeface="Tahoma"/>
              </a:rPr>
              <a:t> </a:t>
            </a:r>
            <a:r>
              <a:rPr sz="2600" spc="80">
                <a:solidFill>
                  <a:srgbClr val="44121A"/>
                </a:solidFill>
                <a:latin typeface="Tahoma"/>
                <a:cs typeface="Tahoma"/>
              </a:rPr>
              <a:t>nesne</a:t>
            </a:r>
            <a:r>
              <a:rPr sz="2600" spc="-210">
                <a:solidFill>
                  <a:srgbClr val="44121A"/>
                </a:solidFill>
                <a:latin typeface="Tahoma"/>
                <a:cs typeface="Tahoma"/>
              </a:rPr>
              <a:t> </a:t>
            </a:r>
            <a:r>
              <a:rPr sz="2600" spc="35">
                <a:solidFill>
                  <a:srgbClr val="44121A"/>
                </a:solidFill>
                <a:latin typeface="Tahoma"/>
                <a:cs typeface="Tahoma"/>
              </a:rPr>
              <a:t>oluşturmamaktır.</a:t>
            </a:r>
            <a:endParaRPr sz="2600">
              <a:latin typeface="Tahoma"/>
              <a:cs typeface="Tahoma"/>
            </a:endParaRPr>
          </a:p>
          <a:p>
            <a:pPr marL="299085" marR="270510" indent="-299085">
              <a:lnSpc>
                <a:spcPct val="110700"/>
              </a:lnSpc>
              <a:spcBef>
                <a:spcPts val="975"/>
              </a:spcBef>
              <a:buClr>
                <a:srgbClr val="A62C52"/>
              </a:buClr>
              <a:buFont typeface="Arial MT"/>
              <a:buChar char="•"/>
              <a:tabLst>
                <a:tab pos="299085" algn="l"/>
              </a:tabLst>
            </a:pPr>
            <a:r>
              <a:rPr sz="2600" spc="30">
                <a:solidFill>
                  <a:srgbClr val="44121A"/>
                </a:solidFill>
                <a:latin typeface="Tahoma"/>
                <a:cs typeface="Tahoma"/>
              </a:rPr>
              <a:t>Static</a:t>
            </a:r>
            <a:r>
              <a:rPr sz="2600" spc="-310">
                <a:solidFill>
                  <a:srgbClr val="44121A"/>
                </a:solidFill>
                <a:latin typeface="Tahoma"/>
                <a:cs typeface="Tahoma"/>
              </a:rPr>
              <a:t> </a:t>
            </a:r>
            <a:r>
              <a:rPr sz="2600" spc="35">
                <a:solidFill>
                  <a:srgbClr val="44121A"/>
                </a:solidFill>
                <a:latin typeface="Tahoma"/>
                <a:cs typeface="Tahoma"/>
              </a:rPr>
              <a:t>bulaşıcıdır.Yanlış</a:t>
            </a:r>
            <a:r>
              <a:rPr sz="2600" spc="-390">
                <a:solidFill>
                  <a:srgbClr val="44121A"/>
                </a:solidFill>
                <a:latin typeface="Tahoma"/>
                <a:cs typeface="Tahoma"/>
              </a:rPr>
              <a:t> </a:t>
            </a:r>
            <a:r>
              <a:rPr sz="2600" spc="85">
                <a:solidFill>
                  <a:srgbClr val="44121A"/>
                </a:solidFill>
                <a:latin typeface="Tahoma"/>
                <a:cs typeface="Tahoma"/>
              </a:rPr>
              <a:t>yerde</a:t>
            </a:r>
            <a:r>
              <a:rPr sz="2600" spc="-200">
                <a:solidFill>
                  <a:srgbClr val="44121A"/>
                </a:solidFill>
                <a:latin typeface="Tahoma"/>
                <a:cs typeface="Tahoma"/>
              </a:rPr>
              <a:t> </a:t>
            </a:r>
            <a:r>
              <a:rPr sz="2600" spc="55">
                <a:solidFill>
                  <a:srgbClr val="44121A"/>
                </a:solidFill>
                <a:latin typeface="Tahoma"/>
                <a:cs typeface="Tahoma"/>
              </a:rPr>
              <a:t>kullanılmaya</a:t>
            </a:r>
            <a:r>
              <a:rPr sz="2600" spc="-335">
                <a:solidFill>
                  <a:srgbClr val="44121A"/>
                </a:solidFill>
                <a:latin typeface="Tahoma"/>
                <a:cs typeface="Tahoma"/>
              </a:rPr>
              <a:t> </a:t>
            </a:r>
            <a:r>
              <a:rPr sz="2600" spc="110">
                <a:solidFill>
                  <a:srgbClr val="44121A"/>
                </a:solidFill>
                <a:latin typeface="Tahoma"/>
                <a:cs typeface="Tahoma"/>
              </a:rPr>
              <a:t>başladığın</a:t>
            </a:r>
            <a:r>
              <a:rPr sz="2600" spc="-385">
                <a:solidFill>
                  <a:srgbClr val="44121A"/>
                </a:solidFill>
                <a:latin typeface="Tahoma"/>
                <a:cs typeface="Tahoma"/>
              </a:rPr>
              <a:t> </a:t>
            </a:r>
            <a:r>
              <a:rPr sz="2600" spc="65">
                <a:solidFill>
                  <a:srgbClr val="44121A"/>
                </a:solidFill>
                <a:latin typeface="Tahoma"/>
                <a:cs typeface="Tahoma"/>
              </a:rPr>
              <a:t>an</a:t>
            </a:r>
            <a:r>
              <a:rPr sz="2600" spc="-225">
                <a:solidFill>
                  <a:srgbClr val="44121A"/>
                </a:solidFill>
                <a:latin typeface="Tahoma"/>
                <a:cs typeface="Tahoma"/>
              </a:rPr>
              <a:t> </a:t>
            </a:r>
            <a:r>
              <a:rPr sz="2600" spc="125">
                <a:solidFill>
                  <a:srgbClr val="44121A"/>
                </a:solidFill>
                <a:latin typeface="Tahoma"/>
                <a:cs typeface="Tahoma"/>
              </a:rPr>
              <a:t>diğer</a:t>
            </a:r>
            <a:r>
              <a:rPr sz="2600" spc="-175">
                <a:solidFill>
                  <a:srgbClr val="44121A"/>
                </a:solidFill>
                <a:latin typeface="Tahoma"/>
                <a:cs typeface="Tahoma"/>
              </a:rPr>
              <a:t> </a:t>
            </a:r>
            <a:r>
              <a:rPr sz="2600" spc="80">
                <a:solidFill>
                  <a:srgbClr val="44121A"/>
                </a:solidFill>
                <a:latin typeface="Tahoma"/>
                <a:cs typeface="Tahoma"/>
              </a:rPr>
              <a:t>yerlerde</a:t>
            </a:r>
            <a:r>
              <a:rPr sz="2600" spc="-275">
                <a:solidFill>
                  <a:srgbClr val="44121A"/>
                </a:solidFill>
                <a:latin typeface="Tahoma"/>
                <a:cs typeface="Tahoma"/>
              </a:rPr>
              <a:t> </a:t>
            </a:r>
            <a:r>
              <a:rPr sz="2600" spc="170">
                <a:solidFill>
                  <a:srgbClr val="44121A"/>
                </a:solidFill>
                <a:latin typeface="Tahoma"/>
                <a:cs typeface="Tahoma"/>
              </a:rPr>
              <a:t>de </a:t>
            </a:r>
            <a:r>
              <a:rPr sz="2600" spc="-800">
                <a:solidFill>
                  <a:srgbClr val="44121A"/>
                </a:solidFill>
                <a:latin typeface="Tahoma"/>
                <a:cs typeface="Tahoma"/>
              </a:rPr>
              <a:t> </a:t>
            </a:r>
            <a:r>
              <a:rPr sz="2600" spc="105">
                <a:solidFill>
                  <a:srgbClr val="44121A"/>
                </a:solidFill>
                <a:latin typeface="Tahoma"/>
                <a:cs typeface="Tahoma"/>
              </a:rPr>
              <a:t>mecburen</a:t>
            </a:r>
            <a:r>
              <a:rPr sz="2600" spc="-235">
                <a:solidFill>
                  <a:srgbClr val="44121A"/>
                </a:solidFill>
                <a:latin typeface="Tahoma"/>
                <a:cs typeface="Tahoma"/>
              </a:rPr>
              <a:t> </a:t>
            </a:r>
            <a:r>
              <a:rPr sz="2600" spc="50">
                <a:solidFill>
                  <a:srgbClr val="44121A"/>
                </a:solidFill>
                <a:latin typeface="Tahoma"/>
                <a:cs typeface="Tahoma"/>
              </a:rPr>
              <a:t>kullanırsın</a:t>
            </a:r>
            <a:r>
              <a:rPr sz="2600" spc="-390">
                <a:solidFill>
                  <a:srgbClr val="44121A"/>
                </a:solidFill>
                <a:latin typeface="Tahoma"/>
                <a:cs typeface="Tahoma"/>
              </a:rPr>
              <a:t> </a:t>
            </a:r>
            <a:r>
              <a:rPr sz="2600" spc="60">
                <a:solidFill>
                  <a:srgbClr val="44121A"/>
                </a:solidFill>
                <a:latin typeface="Tahoma"/>
                <a:cs typeface="Tahoma"/>
              </a:rPr>
              <a:t>ve</a:t>
            </a:r>
            <a:r>
              <a:rPr sz="2600" spc="-215">
                <a:solidFill>
                  <a:srgbClr val="44121A"/>
                </a:solidFill>
                <a:latin typeface="Tahoma"/>
                <a:cs typeface="Tahoma"/>
              </a:rPr>
              <a:t> </a:t>
            </a:r>
            <a:r>
              <a:rPr sz="2600" spc="140">
                <a:solidFill>
                  <a:srgbClr val="44121A"/>
                </a:solidFill>
                <a:latin typeface="Tahoma"/>
                <a:cs typeface="Tahoma"/>
              </a:rPr>
              <a:t>bu</a:t>
            </a:r>
            <a:r>
              <a:rPr sz="2600" spc="-160">
                <a:solidFill>
                  <a:srgbClr val="44121A"/>
                </a:solidFill>
                <a:latin typeface="Tahoma"/>
                <a:cs typeface="Tahoma"/>
              </a:rPr>
              <a:t> </a:t>
            </a:r>
            <a:r>
              <a:rPr sz="2600" spc="95">
                <a:solidFill>
                  <a:srgbClr val="44121A"/>
                </a:solidFill>
                <a:latin typeface="Tahoma"/>
                <a:cs typeface="Tahoma"/>
              </a:rPr>
              <a:t>durum</a:t>
            </a:r>
            <a:r>
              <a:rPr sz="2600" spc="-155">
                <a:solidFill>
                  <a:srgbClr val="44121A"/>
                </a:solidFill>
                <a:latin typeface="Tahoma"/>
                <a:cs typeface="Tahoma"/>
              </a:rPr>
              <a:t> </a:t>
            </a:r>
            <a:r>
              <a:rPr sz="2600" spc="155">
                <a:solidFill>
                  <a:srgbClr val="44121A"/>
                </a:solidFill>
                <a:latin typeface="Tahoma"/>
                <a:cs typeface="Tahoma"/>
              </a:rPr>
              <a:t>OOP'tan</a:t>
            </a:r>
            <a:r>
              <a:rPr sz="2600" spc="-300">
                <a:solidFill>
                  <a:srgbClr val="44121A"/>
                </a:solidFill>
                <a:latin typeface="Tahoma"/>
                <a:cs typeface="Tahoma"/>
              </a:rPr>
              <a:t> </a:t>
            </a:r>
            <a:r>
              <a:rPr sz="2600" spc="15">
                <a:solidFill>
                  <a:srgbClr val="44121A"/>
                </a:solidFill>
                <a:latin typeface="Tahoma"/>
                <a:cs typeface="Tahoma"/>
              </a:rPr>
              <a:t>uzaklaştırır.</a:t>
            </a:r>
            <a:endParaRPr sz="2600">
              <a:latin typeface="Tahoma"/>
              <a:cs typeface="Tahoma"/>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831D57-7708-0B62-CEA9-2B6421A1DEFF}"/>
              </a:ext>
            </a:extLst>
          </p:cNvPr>
          <p:cNvSpPr>
            <a:spLocks noGrp="1"/>
          </p:cNvSpPr>
          <p:nvPr>
            <p:ph type="ctrTitle"/>
          </p:nvPr>
        </p:nvSpPr>
        <p:spPr>
          <a:xfrm>
            <a:off x="1600200" y="2386744"/>
            <a:ext cx="8991600" cy="2078378"/>
          </a:xfrm>
        </p:spPr>
        <p:txBody>
          <a:bodyPr/>
          <a:lstStyle/>
          <a:p>
            <a:r>
              <a:rPr lang="tr-TR" err="1"/>
              <a:t>Non-static methods And VARIABLES</a:t>
            </a:r>
          </a:p>
        </p:txBody>
      </p:sp>
      <p:sp>
        <p:nvSpPr>
          <p:cNvPr id="3" name="Alt Başlık 2">
            <a:extLst>
              <a:ext uri="{FF2B5EF4-FFF2-40B4-BE49-F238E27FC236}">
                <a16:creationId xmlns:a16="http://schemas.microsoft.com/office/drawing/2014/main" id="{026FB8B4-7E0C-9FEA-13BB-5B4355CBE028}"/>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106310237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1482D9-6605-DD1F-1C4D-038835A14C1B}"/>
              </a:ext>
            </a:extLst>
          </p:cNvPr>
          <p:cNvSpPr>
            <a:spLocks noGrp="1"/>
          </p:cNvSpPr>
          <p:nvPr>
            <p:ph type="title"/>
          </p:nvPr>
        </p:nvSpPr>
        <p:spPr>
          <a:xfrm>
            <a:off x="2088632" y="192796"/>
            <a:ext cx="7729728" cy="1188720"/>
          </a:xfrm>
        </p:spPr>
        <p:txBody>
          <a:bodyPr/>
          <a:lstStyle/>
          <a:p>
            <a:r>
              <a:rPr lang="tr-TR" err="1"/>
              <a:t>Non-static methods</a:t>
            </a:r>
            <a:endParaRPr lang="tr-TR"/>
          </a:p>
        </p:txBody>
      </p:sp>
      <p:sp>
        <p:nvSpPr>
          <p:cNvPr id="3" name="İçerik Yer Tutucusu 2">
            <a:extLst>
              <a:ext uri="{FF2B5EF4-FFF2-40B4-BE49-F238E27FC236}">
                <a16:creationId xmlns:a16="http://schemas.microsoft.com/office/drawing/2014/main" id="{433B36B1-6EFB-EF32-99A7-CE2A8769D947}"/>
              </a:ext>
            </a:extLst>
          </p:cNvPr>
          <p:cNvSpPr>
            <a:spLocks noGrp="1"/>
          </p:cNvSpPr>
          <p:nvPr>
            <p:ph idx="1"/>
          </p:nvPr>
        </p:nvSpPr>
        <p:spPr>
          <a:xfrm>
            <a:off x="2088632" y="1593015"/>
            <a:ext cx="7729728" cy="4974040"/>
          </a:xfrm>
        </p:spPr>
        <p:txBody>
          <a:bodyPr/>
          <a:lstStyle/>
          <a:p>
            <a:r>
              <a:rPr lang="tr-TR" dirty="0"/>
              <a:t>Statik yöntem sınıfa, statik olmayan yöntem ise bir sınıfın nesnesine aittir. Statik yöntemler, yöntemi kullanacağınız tek bir örneğiniz varsa ve birden çok kopyaya (nesneye) ihtiyacınız yoksa kullanışlıdır. Yönteminizi birden çok kopya oluşturmak için kullanacaksanız statik olmayan yöntemler kullanılır.</a:t>
            </a:r>
          </a:p>
          <a:p>
            <a:r>
              <a:rPr lang="tr-TR" dirty="0"/>
              <a:t>Statik olmayan bir </a:t>
            </a:r>
            <a:r>
              <a:rPr lang="tr-TR" dirty="0" err="1"/>
              <a:t>method</a:t>
            </a:r>
            <a:r>
              <a:rPr lang="tr-TR" dirty="0"/>
              <a:t> erişmek için, bir nesne </a:t>
            </a:r>
            <a:r>
              <a:rPr lang="tr-TR" dirty="0" err="1"/>
              <a:t>instance</a:t>
            </a:r>
            <a:r>
              <a:rPr lang="tr-TR" dirty="0"/>
              <a:t> ihtiyacımız var.</a:t>
            </a:r>
          </a:p>
          <a:p>
            <a:r>
              <a:rPr lang="tr-TR" dirty="0"/>
              <a:t>Access: Statik olmayan bir yöntem hem statik hem de statik olmayan üyelere erişebilir.</a:t>
            </a:r>
          </a:p>
          <a:p>
            <a:r>
              <a:rPr lang="tr-TR" dirty="0"/>
              <a:t>Memory </a:t>
            </a:r>
            <a:r>
              <a:rPr lang="tr-TR" dirty="0" err="1"/>
              <a:t>allocation</a:t>
            </a:r>
            <a:r>
              <a:rPr lang="tr-TR" dirty="0"/>
              <a:t>: Statik olmayan bir yöntem daha fazla yer kaplayabilir. Yöntem çağrıldığında ve yöntem tamamen yürütüldüğünde bellek ayrıldığında bellek ayırma gerçekleşir. </a:t>
            </a:r>
          </a:p>
          <a:p>
            <a:r>
              <a:rPr lang="tr-TR" dirty="0" err="1"/>
              <a:t>Keyword</a:t>
            </a:r>
            <a:r>
              <a:rPr lang="tr-TR" dirty="0"/>
              <a:t>: </a:t>
            </a:r>
            <a:r>
              <a:rPr lang="tr-TR" dirty="0" err="1"/>
              <a:t>Method</a:t>
            </a:r>
            <a:r>
              <a:rPr lang="tr-TR" dirty="0"/>
              <a:t> oluştururken herhangi bir anahtar kelimeye ihtiyaç yoktur.</a:t>
            </a:r>
          </a:p>
        </p:txBody>
      </p:sp>
    </p:spTree>
    <p:extLst>
      <p:ext uri="{BB962C8B-B14F-4D97-AF65-F5344CB8AC3E}">
        <p14:creationId xmlns:p14="http://schemas.microsoft.com/office/powerpoint/2010/main" val="292717029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0DEB90DD-76EE-C31D-6015-676FB5A0900A}"/>
              </a:ext>
            </a:extLst>
          </p:cNvPr>
          <p:cNvPicPr>
            <a:picLocks noGrp="1" noChangeAspect="1"/>
          </p:cNvPicPr>
          <p:nvPr>
            <p:ph idx="1"/>
          </p:nvPr>
        </p:nvPicPr>
        <p:blipFill>
          <a:blip r:embed="rId2"/>
          <a:stretch>
            <a:fillRect/>
          </a:stretch>
        </p:blipFill>
        <p:spPr>
          <a:xfrm>
            <a:off x="957912" y="129736"/>
            <a:ext cx="10276175" cy="6598527"/>
          </a:xfrm>
        </p:spPr>
      </p:pic>
    </p:spTree>
    <p:extLst>
      <p:ext uri="{BB962C8B-B14F-4D97-AF65-F5344CB8AC3E}">
        <p14:creationId xmlns:p14="http://schemas.microsoft.com/office/powerpoint/2010/main" val="127779909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07008" y="1815083"/>
            <a:ext cx="9875520" cy="4634865"/>
            <a:chOff x="1207008" y="1815083"/>
            <a:chExt cx="9875520" cy="4634865"/>
          </a:xfrm>
        </p:grpSpPr>
        <p:pic>
          <p:nvPicPr>
            <p:cNvPr id="3" name="object 3"/>
            <p:cNvPicPr/>
            <p:nvPr/>
          </p:nvPicPr>
          <p:blipFill>
            <a:blip r:embed="rId2"/>
            <a:stretch>
              <a:fillRect/>
            </a:stretch>
          </p:blipFill>
          <p:spPr>
            <a:xfrm>
              <a:off x="1929384" y="1815083"/>
              <a:ext cx="2933699" cy="4634484"/>
            </a:xfrm>
            <a:prstGeom prst="rect">
              <a:avLst/>
            </a:prstGeom>
          </p:spPr>
        </p:pic>
        <p:pic>
          <p:nvPicPr>
            <p:cNvPr id="4" name="object 4"/>
            <p:cNvPicPr/>
            <p:nvPr/>
          </p:nvPicPr>
          <p:blipFill>
            <a:blip r:embed="rId3"/>
            <a:stretch>
              <a:fillRect/>
            </a:stretch>
          </p:blipFill>
          <p:spPr>
            <a:xfrm>
              <a:off x="6960108" y="2011679"/>
              <a:ext cx="2162555" cy="4233672"/>
            </a:xfrm>
            <a:prstGeom prst="rect">
              <a:avLst/>
            </a:prstGeom>
          </p:spPr>
        </p:pic>
      </p:grpSp>
      <p:sp>
        <p:nvSpPr>
          <p:cNvPr id="5" name="object 5"/>
          <p:cNvSpPr txBox="1">
            <a:spLocks noGrp="1"/>
          </p:cNvSpPr>
          <p:nvPr>
            <p:ph type="title"/>
          </p:nvPr>
        </p:nvSpPr>
        <p:spPr>
          <a:xfrm>
            <a:off x="1215034" y="600532"/>
            <a:ext cx="8891270" cy="1123315"/>
          </a:xfrm>
          <a:prstGeom prst="rect">
            <a:avLst/>
          </a:prstGeom>
        </p:spPr>
        <p:txBody>
          <a:bodyPr vert="horz" wrap="square" lIns="0" tIns="12700" rIns="0" bIns="0" rtlCol="0">
            <a:spAutoFit/>
          </a:bodyPr>
          <a:lstStyle/>
          <a:p>
            <a:pPr marL="12700">
              <a:lnSpc>
                <a:spcPct val="100000"/>
              </a:lnSpc>
              <a:spcBef>
                <a:spcPts val="100"/>
              </a:spcBef>
            </a:pPr>
            <a:r>
              <a:rPr sz="7200" spc="-45">
                <a:latin typeface="Calibri Light"/>
                <a:cs typeface="Calibri Light"/>
              </a:rPr>
              <a:t>Compile</a:t>
            </a:r>
            <a:r>
              <a:rPr sz="7200" spc="-145">
                <a:latin typeface="Calibri Light"/>
                <a:cs typeface="Calibri Light"/>
              </a:rPr>
              <a:t> </a:t>
            </a:r>
            <a:r>
              <a:rPr sz="7200" spc="-40">
                <a:latin typeface="Calibri Light"/>
                <a:cs typeface="Calibri Light"/>
              </a:rPr>
              <a:t>and</a:t>
            </a:r>
            <a:r>
              <a:rPr sz="7200" spc="-140">
                <a:latin typeface="Calibri Light"/>
                <a:cs typeface="Calibri Light"/>
              </a:rPr>
              <a:t> </a:t>
            </a:r>
            <a:r>
              <a:rPr sz="7200" spc="-80">
                <a:latin typeface="Calibri Light"/>
                <a:cs typeface="Calibri Light"/>
              </a:rPr>
              <a:t>Interpreted</a:t>
            </a:r>
            <a:endParaRPr sz="7200">
              <a:latin typeface="Calibri Light"/>
              <a:cs typeface="Calibri Light"/>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439F1B-BD6E-7076-9BF6-18CAA93F5631}"/>
              </a:ext>
            </a:extLst>
          </p:cNvPr>
          <p:cNvSpPr>
            <a:spLocks noGrp="1"/>
          </p:cNvSpPr>
          <p:nvPr>
            <p:ph type="title"/>
          </p:nvPr>
        </p:nvSpPr>
        <p:spPr>
          <a:xfrm>
            <a:off x="987972" y="397134"/>
            <a:ext cx="8972892" cy="1188720"/>
          </a:xfrm>
        </p:spPr>
        <p:txBody>
          <a:bodyPr/>
          <a:lstStyle/>
          <a:p>
            <a:r>
              <a:rPr lang="tr-TR"/>
              <a:t>VARIABLES</a:t>
            </a:r>
          </a:p>
        </p:txBody>
      </p:sp>
      <p:sp>
        <p:nvSpPr>
          <p:cNvPr id="3" name="İçerik Yer Tutucusu 2">
            <a:extLst>
              <a:ext uri="{FF2B5EF4-FFF2-40B4-BE49-F238E27FC236}">
                <a16:creationId xmlns:a16="http://schemas.microsoft.com/office/drawing/2014/main" id="{76B157BE-6306-1905-2A52-681976B8F735}"/>
              </a:ext>
            </a:extLst>
          </p:cNvPr>
          <p:cNvSpPr>
            <a:spLocks noGrp="1"/>
          </p:cNvSpPr>
          <p:nvPr>
            <p:ph idx="1"/>
          </p:nvPr>
        </p:nvSpPr>
        <p:spPr>
          <a:xfrm>
            <a:off x="861848" y="1744718"/>
            <a:ext cx="9099016" cy="3995310"/>
          </a:xfrm>
        </p:spPr>
        <p:txBody>
          <a:bodyPr>
            <a:normAutofit fontScale="92500" lnSpcReduction="10000"/>
          </a:bodyPr>
          <a:lstStyle/>
          <a:p>
            <a:r>
              <a:rPr lang="tr-TR"/>
              <a:t>Herhangi bir programlama dilinde, programın program boyunca kullanılabilecek farklı değerleri depolamak için tanımlayıcılara ihtiyacı vardır. Bu tanımlayıcılar değişkenlerdir.</a:t>
            </a:r>
          </a:p>
          <a:p>
            <a:r>
              <a:rPr lang="tr-TR"/>
              <a:t>Değişken, sistem belleğinin içinde depolanan bir değere atanan bir addır. Değer, program yürütme sırasında güncelleştirilebilir.</a:t>
            </a:r>
          </a:p>
          <a:p>
            <a:r>
              <a:rPr lang="tr-TR"/>
              <a:t>Java programlamada, program için kullanılan değişkenlerin önce bunları bildirmesi gerekir.</a:t>
            </a:r>
          </a:p>
          <a:p>
            <a:r>
              <a:rPr lang="tr-TR"/>
              <a:t>Değişken, bir veri türü ve ardından tanımlayıcı adı kullanılarak bildirilir. Değişken bildirim sırasında başlatılabilir veya program yürütülürken kullanıcıdan alınan bir değer atanabilir.</a:t>
            </a:r>
          </a:p>
          <a:p>
            <a:r>
              <a:rPr lang="tr-TR"/>
              <a:t>Java'da temel olarak üç tür değişken vardır,</a:t>
            </a:r>
          </a:p>
          <a:p>
            <a:endParaRPr lang="tr-TR"/>
          </a:p>
          <a:p>
            <a:pPr lvl="1"/>
            <a:r>
              <a:rPr lang="tr-TR"/>
              <a:t>Yerel değişkeni (local variables)</a:t>
            </a:r>
          </a:p>
          <a:p>
            <a:pPr lvl="1"/>
            <a:r>
              <a:rPr lang="tr-TR"/>
              <a:t>Örnek değişkeni (instance variables)</a:t>
            </a:r>
          </a:p>
          <a:p>
            <a:pPr lvl="1"/>
            <a:r>
              <a:rPr lang="tr-TR"/>
              <a:t>Statik değişkeni / Java sınıf değişkeni (static / class variables)</a:t>
            </a:r>
          </a:p>
          <a:p>
            <a:pPr lvl="1"/>
            <a:endParaRPr lang="tr-TR"/>
          </a:p>
          <a:p>
            <a:endParaRPr lang="tr-TR"/>
          </a:p>
        </p:txBody>
      </p:sp>
    </p:spTree>
    <p:extLst>
      <p:ext uri="{BB962C8B-B14F-4D97-AF65-F5344CB8AC3E}">
        <p14:creationId xmlns:p14="http://schemas.microsoft.com/office/powerpoint/2010/main" val="313089164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C7B0AB-34BB-4AC4-B8C6-B32A6F5D6884}"/>
              </a:ext>
            </a:extLst>
          </p:cNvPr>
          <p:cNvSpPr>
            <a:spLocks noGrp="1"/>
          </p:cNvSpPr>
          <p:nvPr>
            <p:ph type="title"/>
          </p:nvPr>
        </p:nvSpPr>
        <p:spPr>
          <a:xfrm>
            <a:off x="2231136" y="365602"/>
            <a:ext cx="7729728" cy="1188720"/>
          </a:xfrm>
        </p:spPr>
        <p:txBody>
          <a:bodyPr/>
          <a:lstStyle/>
          <a:p>
            <a:r>
              <a:rPr lang="tr-TR" err="1"/>
              <a:t>Instance variables</a:t>
            </a:r>
            <a:endParaRPr lang="tr-TR"/>
          </a:p>
        </p:txBody>
      </p:sp>
      <p:sp>
        <p:nvSpPr>
          <p:cNvPr id="3" name="İçerik Yer Tutucusu 2">
            <a:extLst>
              <a:ext uri="{FF2B5EF4-FFF2-40B4-BE49-F238E27FC236}">
                <a16:creationId xmlns:a16="http://schemas.microsoft.com/office/drawing/2014/main" id="{C6E19088-26CB-443C-4E73-1DBDB79EF349}"/>
              </a:ext>
            </a:extLst>
          </p:cNvPr>
          <p:cNvSpPr>
            <a:spLocks noGrp="1"/>
          </p:cNvSpPr>
          <p:nvPr>
            <p:ph idx="1"/>
          </p:nvPr>
        </p:nvSpPr>
        <p:spPr>
          <a:xfrm>
            <a:off x="2177298" y="1718183"/>
            <a:ext cx="6281873" cy="3701883"/>
          </a:xfrm>
        </p:spPr>
        <p:txBody>
          <a:bodyPr/>
          <a:lstStyle/>
          <a:p>
            <a:r>
              <a:rPr lang="tr-TR" err="1"/>
              <a:t>Instance variables bir sınıfta, ancak bir yöntemin, yapıcının veya herhangi bir bloğun dışında bildirilir.</a:t>
            </a:r>
          </a:p>
          <a:p>
            <a:r>
              <a:rPr lang="tr-TR" err="1"/>
              <a:t>Instance variables statik olmayan değişkenlerdir.</a:t>
            </a:r>
          </a:p>
          <a:p>
            <a:endParaRPr lang="tr-TR"/>
          </a:p>
        </p:txBody>
      </p:sp>
      <p:pic>
        <p:nvPicPr>
          <p:cNvPr id="5" name="Resim 4">
            <a:extLst>
              <a:ext uri="{FF2B5EF4-FFF2-40B4-BE49-F238E27FC236}">
                <a16:creationId xmlns:a16="http://schemas.microsoft.com/office/drawing/2014/main" id="{B419B5DF-D232-A97D-0D86-21009A5D3009}"/>
              </a:ext>
            </a:extLst>
          </p:cNvPr>
          <p:cNvPicPr>
            <a:picLocks noChangeAspect="1"/>
          </p:cNvPicPr>
          <p:nvPr/>
        </p:nvPicPr>
        <p:blipFill>
          <a:blip r:embed="rId2"/>
          <a:stretch>
            <a:fillRect/>
          </a:stretch>
        </p:blipFill>
        <p:spPr>
          <a:xfrm>
            <a:off x="2680139" y="2815471"/>
            <a:ext cx="6117020" cy="3836840"/>
          </a:xfrm>
          <a:prstGeom prst="rect">
            <a:avLst/>
          </a:prstGeom>
        </p:spPr>
      </p:pic>
    </p:spTree>
    <p:extLst>
      <p:ext uri="{BB962C8B-B14F-4D97-AF65-F5344CB8AC3E}">
        <p14:creationId xmlns:p14="http://schemas.microsoft.com/office/powerpoint/2010/main" val="351655747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09991AF-1EEF-50D4-0E3D-7796C9F7AE32}"/>
              </a:ext>
            </a:extLst>
          </p:cNvPr>
          <p:cNvSpPr>
            <a:spLocks noGrp="1"/>
          </p:cNvSpPr>
          <p:nvPr>
            <p:ph idx="1"/>
          </p:nvPr>
        </p:nvSpPr>
        <p:spPr>
          <a:xfrm>
            <a:off x="1550276" y="393918"/>
            <a:ext cx="7729728" cy="3101983"/>
          </a:xfrm>
        </p:spPr>
        <p:txBody>
          <a:bodyPr/>
          <a:lstStyle/>
          <a:p>
            <a:r>
              <a:rPr lang="tr-TR"/>
              <a:t>Yığındaki bir nesne için alan ayrıldığında, her instance variables değeri için bir yuva oluşturulur. </a:t>
            </a:r>
          </a:p>
          <a:p>
            <a:r>
              <a:rPr lang="tr-TR"/>
              <a:t>Tüm nesneler </a:t>
            </a:r>
            <a:r>
              <a:rPr lang="tr-TR" b="1" err="1"/>
              <a:t>heap</a:t>
            </a:r>
            <a:r>
              <a:rPr lang="tr-TR"/>
              <a:t> alanında depolanır. Örnek değişkenler(instance variables) de nesneye ait olduklarından </a:t>
            </a:r>
            <a:r>
              <a:rPr lang="tr-TR" b="1" err="1"/>
              <a:t>heap</a:t>
            </a:r>
            <a:r>
              <a:rPr lang="tr-TR"/>
              <a:t> alanında depolanır.</a:t>
            </a:r>
          </a:p>
          <a:p>
            <a:endParaRPr lang="tr-TR"/>
          </a:p>
        </p:txBody>
      </p:sp>
      <p:pic>
        <p:nvPicPr>
          <p:cNvPr id="5" name="Resim 4">
            <a:extLst>
              <a:ext uri="{FF2B5EF4-FFF2-40B4-BE49-F238E27FC236}">
                <a16:creationId xmlns:a16="http://schemas.microsoft.com/office/drawing/2014/main" id="{E2171DA4-F8F3-11A8-3522-EA046C9C87B4}"/>
              </a:ext>
            </a:extLst>
          </p:cNvPr>
          <p:cNvPicPr>
            <a:picLocks noChangeAspect="1"/>
          </p:cNvPicPr>
          <p:nvPr/>
        </p:nvPicPr>
        <p:blipFill>
          <a:blip r:embed="rId2"/>
          <a:stretch>
            <a:fillRect/>
          </a:stretch>
        </p:blipFill>
        <p:spPr>
          <a:xfrm>
            <a:off x="1003738" y="1786095"/>
            <a:ext cx="9773794" cy="4772360"/>
          </a:xfrm>
          <a:prstGeom prst="rect">
            <a:avLst/>
          </a:prstGeom>
        </p:spPr>
      </p:pic>
    </p:spTree>
    <p:extLst>
      <p:ext uri="{BB962C8B-B14F-4D97-AF65-F5344CB8AC3E}">
        <p14:creationId xmlns:p14="http://schemas.microsoft.com/office/powerpoint/2010/main" val="25957621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D4C3CB0-F9F4-DC5C-C3BF-A247AA26AFA9}"/>
              </a:ext>
            </a:extLst>
          </p:cNvPr>
          <p:cNvSpPr>
            <a:spLocks noGrp="1"/>
          </p:cNvSpPr>
          <p:nvPr>
            <p:ph idx="1"/>
          </p:nvPr>
        </p:nvSpPr>
        <p:spPr>
          <a:xfrm>
            <a:off x="2231136" y="630568"/>
            <a:ext cx="7729728" cy="1471501"/>
          </a:xfrm>
        </p:spPr>
        <p:txBody>
          <a:bodyPr/>
          <a:lstStyle/>
          <a:p>
            <a:r>
              <a:rPr lang="tr-TR" err="1"/>
              <a:t>Instance variables, ‘new' anahtar sözcüğünü kullanarak bir nesne oluşturulduğunda oluşturulur.</a:t>
            </a:r>
          </a:p>
          <a:p>
            <a:r>
              <a:rPr lang="tr-TR" err="1"/>
              <a:t>Instance variables, Java'da bulunan default, private, public ve protected gibi farklı erişim değiştiricileri kullanılarak bildirilebilir. </a:t>
            </a:r>
          </a:p>
          <a:p>
            <a:endParaRPr lang="tr-TR"/>
          </a:p>
          <a:p>
            <a:endParaRPr lang="tr-TR"/>
          </a:p>
          <a:p>
            <a:endParaRPr lang="tr-TR"/>
          </a:p>
        </p:txBody>
      </p:sp>
      <p:pic>
        <p:nvPicPr>
          <p:cNvPr id="5" name="Resim 4">
            <a:extLst>
              <a:ext uri="{FF2B5EF4-FFF2-40B4-BE49-F238E27FC236}">
                <a16:creationId xmlns:a16="http://schemas.microsoft.com/office/drawing/2014/main" id="{522414C2-2401-346D-58BE-25CF5B744A1C}"/>
              </a:ext>
            </a:extLst>
          </p:cNvPr>
          <p:cNvPicPr>
            <a:picLocks noChangeAspect="1"/>
          </p:cNvPicPr>
          <p:nvPr/>
        </p:nvPicPr>
        <p:blipFill>
          <a:blip r:embed="rId2"/>
          <a:stretch>
            <a:fillRect/>
          </a:stretch>
        </p:blipFill>
        <p:spPr>
          <a:xfrm>
            <a:off x="0" y="2680136"/>
            <a:ext cx="5491656" cy="2890345"/>
          </a:xfrm>
          <a:prstGeom prst="rect">
            <a:avLst/>
          </a:prstGeom>
        </p:spPr>
      </p:pic>
      <p:pic>
        <p:nvPicPr>
          <p:cNvPr id="7" name="Resim 6">
            <a:extLst>
              <a:ext uri="{FF2B5EF4-FFF2-40B4-BE49-F238E27FC236}">
                <a16:creationId xmlns:a16="http://schemas.microsoft.com/office/drawing/2014/main" id="{4ED7F51B-72F7-3AE1-580B-AD2F069A6D8D}"/>
              </a:ext>
            </a:extLst>
          </p:cNvPr>
          <p:cNvPicPr>
            <a:picLocks noChangeAspect="1"/>
          </p:cNvPicPr>
          <p:nvPr/>
        </p:nvPicPr>
        <p:blipFill>
          <a:blip r:embed="rId3"/>
          <a:stretch>
            <a:fillRect/>
          </a:stretch>
        </p:blipFill>
        <p:spPr>
          <a:xfrm>
            <a:off x="5549119" y="2469930"/>
            <a:ext cx="6361387" cy="3310759"/>
          </a:xfrm>
          <a:prstGeom prst="rect">
            <a:avLst/>
          </a:prstGeom>
        </p:spPr>
      </p:pic>
    </p:spTree>
    <p:extLst>
      <p:ext uri="{BB962C8B-B14F-4D97-AF65-F5344CB8AC3E}">
        <p14:creationId xmlns:p14="http://schemas.microsoft.com/office/powerpoint/2010/main" val="98564760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6B5CB1-49FD-D5DD-F5C9-6FDA0ABCF4C5}"/>
              </a:ext>
            </a:extLst>
          </p:cNvPr>
          <p:cNvSpPr>
            <a:spLocks noGrp="1"/>
          </p:cNvSpPr>
          <p:nvPr>
            <p:ph type="title"/>
          </p:nvPr>
        </p:nvSpPr>
        <p:spPr>
          <a:xfrm>
            <a:off x="2126032" y="304274"/>
            <a:ext cx="7729728" cy="1188720"/>
          </a:xfrm>
        </p:spPr>
        <p:txBody>
          <a:bodyPr/>
          <a:lstStyle/>
          <a:p>
            <a:r>
              <a:rPr lang="tr-TR" err="1"/>
              <a:t>Instance variables özellikleri</a:t>
            </a:r>
          </a:p>
        </p:txBody>
      </p:sp>
      <p:sp>
        <p:nvSpPr>
          <p:cNvPr id="3" name="İçerik Yer Tutucusu 2">
            <a:extLst>
              <a:ext uri="{FF2B5EF4-FFF2-40B4-BE49-F238E27FC236}">
                <a16:creationId xmlns:a16="http://schemas.microsoft.com/office/drawing/2014/main" id="{E859633F-F2C0-C4CE-CF61-6162D643A1ED}"/>
              </a:ext>
            </a:extLst>
          </p:cNvPr>
          <p:cNvSpPr>
            <a:spLocks noGrp="1"/>
          </p:cNvSpPr>
          <p:nvPr>
            <p:ph idx="1"/>
          </p:nvPr>
        </p:nvSpPr>
        <p:spPr>
          <a:xfrm>
            <a:off x="2126032" y="2048309"/>
            <a:ext cx="7729728" cy="3911057"/>
          </a:xfrm>
        </p:spPr>
        <p:txBody>
          <a:bodyPr>
            <a:normAutofit/>
          </a:bodyPr>
          <a:lstStyle/>
          <a:p>
            <a:r>
              <a:rPr lang="tr-TR" dirty="0"/>
              <a:t>Bir </a:t>
            </a:r>
            <a:r>
              <a:rPr lang="tr-TR" dirty="0" err="1"/>
              <a:t>instance</a:t>
            </a:r>
            <a:r>
              <a:rPr lang="tr-TR" dirty="0"/>
              <a:t> </a:t>
            </a:r>
            <a:r>
              <a:rPr lang="tr-TR" dirty="0" err="1"/>
              <a:t>variables</a:t>
            </a:r>
            <a:r>
              <a:rPr lang="tr-TR" dirty="0"/>
              <a:t> ömrü, bir Nesnenin ömrüne bağlıdır, yani nesne oluşturulduğunda, bir </a:t>
            </a:r>
            <a:r>
              <a:rPr lang="tr-TR" dirty="0" err="1"/>
              <a:t>instance</a:t>
            </a:r>
            <a:r>
              <a:rPr lang="tr-TR" dirty="0"/>
              <a:t> </a:t>
            </a:r>
            <a:r>
              <a:rPr lang="tr-TR" dirty="0" err="1"/>
              <a:t>variable</a:t>
            </a:r>
            <a:r>
              <a:rPr lang="tr-TR" dirty="0"/>
              <a:t> da oluşturulur ve bir nesne yok edildiğinde de aynı şey olur.</a:t>
            </a:r>
          </a:p>
          <a:p>
            <a:r>
              <a:rPr lang="tr-TR" dirty="0" err="1"/>
              <a:t>Instance</a:t>
            </a:r>
            <a:r>
              <a:rPr lang="tr-TR" dirty="0"/>
              <a:t> </a:t>
            </a:r>
            <a:r>
              <a:rPr lang="tr-TR" dirty="0" err="1"/>
              <a:t>variables</a:t>
            </a:r>
            <a:r>
              <a:rPr lang="tr-TR" dirty="0"/>
              <a:t> başlatılması zorunlu değildir. </a:t>
            </a:r>
          </a:p>
          <a:p>
            <a:r>
              <a:rPr lang="tr-TR" dirty="0" err="1"/>
              <a:t>Instance</a:t>
            </a:r>
            <a:r>
              <a:rPr lang="tr-TR" dirty="0"/>
              <a:t> </a:t>
            </a:r>
            <a:r>
              <a:rPr lang="tr-TR" dirty="0" err="1"/>
              <a:t>variables</a:t>
            </a:r>
            <a:r>
              <a:rPr lang="tr-TR" dirty="0"/>
              <a:t>, sınıfın yüklenmesi sırasında veya sınıfın bir nesnesi oluşturulduğunda başlatılır.</a:t>
            </a:r>
          </a:p>
          <a:p>
            <a:r>
              <a:rPr lang="tr-TR" dirty="0" err="1"/>
              <a:t>Instance</a:t>
            </a:r>
            <a:r>
              <a:rPr lang="tr-TR" dirty="0"/>
              <a:t> </a:t>
            </a:r>
            <a:r>
              <a:rPr lang="tr-TR" dirty="0" err="1"/>
              <a:t>variables</a:t>
            </a:r>
            <a:r>
              <a:rPr lang="tr-TR" dirty="0"/>
              <a:t> varsayılan değerleri vardır. Sayılar için varsayılan değer: 0, </a:t>
            </a:r>
            <a:r>
              <a:rPr lang="tr-TR" dirty="0" err="1"/>
              <a:t>Booleanlar</a:t>
            </a:r>
            <a:r>
              <a:rPr lang="tr-TR" dirty="0"/>
              <a:t> için: </a:t>
            </a:r>
            <a:r>
              <a:rPr lang="tr-TR" dirty="0" err="1"/>
              <a:t>false</a:t>
            </a:r>
            <a:r>
              <a:rPr lang="tr-TR" dirty="0"/>
              <a:t> ve nesne başvuruları için: </a:t>
            </a:r>
            <a:r>
              <a:rPr lang="tr-TR" dirty="0" err="1"/>
              <a:t>null</a:t>
            </a:r>
            <a:r>
              <a:rPr lang="tr-TR" dirty="0"/>
              <a:t> değeridir. </a:t>
            </a:r>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404859063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DDC0DF3-033B-3CC2-EDF9-E716007A3D05}"/>
              </a:ext>
            </a:extLst>
          </p:cNvPr>
          <p:cNvSpPr>
            <a:spLocks noGrp="1"/>
          </p:cNvSpPr>
          <p:nvPr>
            <p:ph idx="1"/>
          </p:nvPr>
        </p:nvSpPr>
        <p:spPr>
          <a:xfrm>
            <a:off x="6096000" y="136955"/>
            <a:ext cx="5980386" cy="2983742"/>
          </a:xfrm>
        </p:spPr>
        <p:txBody>
          <a:bodyPr/>
          <a:lstStyle/>
          <a:p>
            <a:r>
              <a:rPr lang="tr-TR" err="1"/>
              <a:t>Instance variables yalnızca nesneler oluşturularak erişilebilir.</a:t>
            </a:r>
          </a:p>
          <a:p>
            <a:r>
              <a:rPr lang="tr-TR" err="1"/>
              <a:t>Instance variables, birden fazla yöntem, yapıcı veya blok tarafından başvurulması gereken değerleri veya sınıf boyunca bulunması gereken bir nesnenin durumunun temel parçalarını tutar. </a:t>
            </a:r>
          </a:p>
          <a:p>
            <a:pPr marL="0" indent="0">
              <a:buNone/>
            </a:pPr>
            <a:endParaRPr lang="tr-TR"/>
          </a:p>
        </p:txBody>
      </p:sp>
      <p:pic>
        <p:nvPicPr>
          <p:cNvPr id="7" name="Resim 6">
            <a:extLst>
              <a:ext uri="{FF2B5EF4-FFF2-40B4-BE49-F238E27FC236}">
                <a16:creationId xmlns:a16="http://schemas.microsoft.com/office/drawing/2014/main" id="{3AC94C47-AB63-9902-4A0A-23214FE857E9}"/>
              </a:ext>
            </a:extLst>
          </p:cNvPr>
          <p:cNvPicPr>
            <a:picLocks noChangeAspect="1"/>
          </p:cNvPicPr>
          <p:nvPr/>
        </p:nvPicPr>
        <p:blipFill>
          <a:blip r:embed="rId2"/>
          <a:stretch>
            <a:fillRect/>
          </a:stretch>
        </p:blipFill>
        <p:spPr>
          <a:xfrm>
            <a:off x="0" y="0"/>
            <a:ext cx="5875283" cy="6858000"/>
          </a:xfrm>
          <a:prstGeom prst="rect">
            <a:avLst/>
          </a:prstGeom>
        </p:spPr>
      </p:pic>
      <p:pic>
        <p:nvPicPr>
          <p:cNvPr id="9" name="Resim 8">
            <a:extLst>
              <a:ext uri="{FF2B5EF4-FFF2-40B4-BE49-F238E27FC236}">
                <a16:creationId xmlns:a16="http://schemas.microsoft.com/office/drawing/2014/main" id="{B4762EA6-D859-8D2D-D8ED-8505BF92235A}"/>
              </a:ext>
            </a:extLst>
          </p:cNvPr>
          <p:cNvPicPr>
            <a:picLocks noChangeAspect="1"/>
          </p:cNvPicPr>
          <p:nvPr/>
        </p:nvPicPr>
        <p:blipFill>
          <a:blip r:embed="rId3"/>
          <a:stretch>
            <a:fillRect/>
          </a:stretch>
        </p:blipFill>
        <p:spPr>
          <a:xfrm>
            <a:off x="5875283" y="4393324"/>
            <a:ext cx="2082800" cy="2464675"/>
          </a:xfrm>
          <a:prstGeom prst="rect">
            <a:avLst/>
          </a:prstGeom>
        </p:spPr>
      </p:pic>
    </p:spTree>
    <p:extLst>
      <p:ext uri="{BB962C8B-B14F-4D97-AF65-F5344CB8AC3E}">
        <p14:creationId xmlns:p14="http://schemas.microsoft.com/office/powerpoint/2010/main" val="102719149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3">
              <a:alphaModFix amt="86000"/>
              <a:duotone>
                <a:schemeClr val="bg2">
                  <a:shade val="45000"/>
                  <a:satMod val="135000"/>
                </a:schemeClr>
                <a:prstClr val="white"/>
              </a:duotone>
            </a:blip>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sp>
        <p:nvSpPr>
          <p:cNvPr id="44" name="Rectangle 43">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endParaRPr/>
          </a:p>
        </p:txBody>
      </p:sp>
      <p:grpSp>
        <p:nvGrpSpPr>
          <p:cNvPr id="46" name="Group 45">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47"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pic>
          <p:nvPicPr>
            <p:cNvPr id="48" name="Picture 47">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6934" y="3145536"/>
              <a:ext cx="2478024" cy="612648"/>
            </a:xfrm>
            <a:prstGeom prst="rect">
              <a:avLst/>
            </a:prstGeom>
          </p:spPr>
        </p:pic>
        <p:sp>
          <p:nvSpPr>
            <p:cNvPr id="49"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pic>
          <p:nvPicPr>
            <p:cNvPr id="50" name="Picture 49">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736202" y="3145536"/>
              <a:ext cx="2478024" cy="612648"/>
            </a:xfrm>
            <a:prstGeom prst="rect">
              <a:avLst/>
            </a:prstGeom>
          </p:spPr>
        </p:pic>
      </p:grpSp>
      <p:sp>
        <p:nvSpPr>
          <p:cNvPr id="2" name="Başlık 1"/>
          <p:cNvSpPr>
            <a:spLocks noGrp="1"/>
          </p:cNvSpPr>
          <p:nvPr>
            <p:ph type="ctrTitle"/>
          </p:nvPr>
        </p:nvSpPr>
        <p:spPr>
          <a:xfrm>
            <a:off x="2692398" y="1871131"/>
            <a:ext cx="6815669" cy="1515533"/>
          </a:xfrm>
        </p:spPr>
        <p:txBody>
          <a:bodyPr>
            <a:normAutofit/>
          </a:bodyPr>
          <a:lstStyle/>
          <a:p>
            <a:pPr>
              <a:lnSpc>
                <a:spcPct val="90000"/>
              </a:lnSpc>
            </a:pPr>
            <a:r>
              <a:rPr lang="tr-TR" sz="5000">
                <a:cs typeface="Calibri Light"/>
              </a:rPr>
              <a:t>I</a:t>
            </a:r>
            <a:r>
              <a:rPr lang="tr-TR" sz="5000" noProof="1">
                <a:cs typeface="Calibri Light"/>
              </a:rPr>
              <a:t>s Java Call-by-Value OR Call-by-Reference?</a:t>
            </a:r>
            <a:endParaRPr lang="tr-TR" sz="5000" noProof="1"/>
          </a:p>
        </p:txBody>
      </p:sp>
      <p:sp>
        <p:nvSpPr>
          <p:cNvPr id="3" name="Alt Başlık 2"/>
          <p:cNvSpPr>
            <a:spLocks noGrp="1"/>
          </p:cNvSpPr>
          <p:nvPr>
            <p:ph type="subTitle" idx="1"/>
          </p:nvPr>
        </p:nvSpPr>
        <p:spPr>
          <a:xfrm>
            <a:off x="2692398" y="3657597"/>
            <a:ext cx="6815669" cy="1320802"/>
          </a:xfrm>
        </p:spPr>
        <p:txBody>
          <a:bodyPr>
            <a:normAutofit/>
          </a:bodyPr>
          <a:lstStyle/>
          <a:p>
            <a:r>
              <a:rPr lang="tr-TR"/>
              <a:t>Oğuzcan Biçer</a:t>
            </a:r>
          </a:p>
        </p:txBody>
      </p:sp>
      <p:cxnSp>
        <p:nvCxnSpPr>
          <p:cNvPr id="52" name="Straight Connector 51">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44258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70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dur="70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91FE61-0FAB-AA63-ED7D-7BA51845768D}"/>
              </a:ext>
            </a:extLst>
          </p:cNvPr>
          <p:cNvSpPr>
            <a:spLocks noGrp="1"/>
          </p:cNvSpPr>
          <p:nvPr>
            <p:ph type="title"/>
          </p:nvPr>
        </p:nvSpPr>
        <p:spPr>
          <a:xfrm>
            <a:off x="1295402" y="982132"/>
            <a:ext cx="9601196" cy="1303867"/>
          </a:xfrm>
        </p:spPr>
        <p:txBody>
          <a:bodyPr>
            <a:normAutofit/>
          </a:bodyPr>
          <a:lstStyle/>
          <a:p>
            <a:r>
              <a:rPr lang="tr-TR" b="1" noProof="1">
                <a:solidFill>
                  <a:srgbClr val="262626"/>
                </a:solidFill>
              </a:rPr>
              <a:t>Contents</a:t>
            </a:r>
            <a:r>
              <a:rPr lang="tr-TR" b="1">
                <a:solidFill>
                  <a:srgbClr val="262626"/>
                </a:solidFill>
              </a:rPr>
              <a:t> / </a:t>
            </a:r>
            <a:r>
              <a:rPr lang="tr-TR" b="1" noProof="1">
                <a:solidFill>
                  <a:srgbClr val="262626"/>
                </a:solidFill>
              </a:rPr>
              <a:t>Agenda</a:t>
            </a:r>
          </a:p>
        </p:txBody>
      </p:sp>
      <p:graphicFrame>
        <p:nvGraphicFramePr>
          <p:cNvPr id="5" name="İçerik Yer Tutucusu 2">
            <a:extLst>
              <a:ext uri="{FF2B5EF4-FFF2-40B4-BE49-F238E27FC236}">
                <a16:creationId xmlns:a16="http://schemas.microsoft.com/office/drawing/2014/main" id="{8BBC0162-1C0E-172C-7CDD-ACCEAB14D2AA}"/>
              </a:ext>
            </a:extLst>
          </p:cNvPr>
          <p:cNvGraphicFramePr>
            <a:graphicFrameLocks noGrp="1"/>
          </p:cNvGraphicFramePr>
          <p:nvPr>
            <p:ph idx="1"/>
            <p:extLst>
              <p:ext uri="{D42A27DB-BD31-4B8C-83A1-F6EECF244321}">
                <p14:modId xmlns:p14="http://schemas.microsoft.com/office/powerpoint/2010/main" val="1219526363"/>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403493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76B433-3149-E6AD-22E3-4A08C13A06CA}"/>
              </a:ext>
            </a:extLst>
          </p:cNvPr>
          <p:cNvSpPr>
            <a:spLocks noGrp="1"/>
          </p:cNvSpPr>
          <p:nvPr>
            <p:ph type="title"/>
          </p:nvPr>
        </p:nvSpPr>
        <p:spPr/>
        <p:txBody>
          <a:bodyPr/>
          <a:lstStyle/>
          <a:p>
            <a:r>
              <a:rPr lang="en-US" b="1"/>
              <a:t>Introduction</a:t>
            </a:r>
          </a:p>
        </p:txBody>
      </p:sp>
      <p:sp>
        <p:nvSpPr>
          <p:cNvPr id="3" name="İçerik Yer Tutucusu 2">
            <a:extLst>
              <a:ext uri="{FF2B5EF4-FFF2-40B4-BE49-F238E27FC236}">
                <a16:creationId xmlns:a16="http://schemas.microsoft.com/office/drawing/2014/main" id="{04775174-E079-7FD9-2F18-31323E27F314}"/>
              </a:ext>
            </a:extLst>
          </p:cNvPr>
          <p:cNvSpPr>
            <a:spLocks noGrp="1"/>
          </p:cNvSpPr>
          <p:nvPr>
            <p:ph idx="1"/>
          </p:nvPr>
        </p:nvSpPr>
        <p:spPr/>
        <p:txBody>
          <a:bodyPr/>
          <a:lstStyle/>
          <a:p>
            <a:r>
              <a:rPr lang="tr-TR" sz="2800" noProof="1"/>
              <a:t>This</a:t>
            </a:r>
            <a:r>
              <a:rPr lang="tr-TR" sz="2800" noProof="1">
                <a:ea typeface="+mn-lt"/>
                <a:cs typeface="+mn-lt"/>
              </a:rPr>
              <a:t> topic common misconpection about java. </a:t>
            </a:r>
          </a:p>
          <a:p>
            <a:pPr lvl="1">
              <a:buSzPct val="114999"/>
              <a:buFont typeface="Arial,Sans-Serif"/>
            </a:pPr>
            <a:r>
              <a:rPr lang="tr-TR" sz="2800" noProof="1">
                <a:ea typeface="+mn-lt"/>
                <a:cs typeface="+mn-lt"/>
              </a:rPr>
              <a:t>Primitives are passed by value, object are passed by reference.</a:t>
            </a:r>
            <a:endParaRPr lang="tr-TR" sz="2800"/>
          </a:p>
          <a:p>
            <a:pPr>
              <a:buSzPct val="114999"/>
            </a:pPr>
            <a:r>
              <a:rPr lang="tr-TR" sz="2800" noProof="1"/>
              <a:t>Java always passes arguments call by value.</a:t>
            </a:r>
          </a:p>
          <a:p>
            <a:pPr>
              <a:buSzPct val="114999"/>
            </a:pPr>
            <a:endParaRPr lang="tr-TR" sz="2800" noProof="1"/>
          </a:p>
        </p:txBody>
      </p:sp>
    </p:spTree>
    <p:extLst>
      <p:ext uri="{BB962C8B-B14F-4D97-AF65-F5344CB8AC3E}">
        <p14:creationId xmlns:p14="http://schemas.microsoft.com/office/powerpoint/2010/main" val="272860827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4294967293">
            <a:schemeClr val="l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endParaRPr/>
          </a:p>
        </p:txBody>
      </p:sp>
      <p:sp>
        <p:nvSpPr>
          <p:cNvPr id="2" name="Başlık 1">
            <a:extLst>
              <a:ext uri="{FF2B5EF4-FFF2-40B4-BE49-F238E27FC236}">
                <a16:creationId xmlns:a16="http://schemas.microsoft.com/office/drawing/2014/main" id="{9F729893-39C9-A5BD-B118-D4DE2C7476AB}"/>
              </a:ext>
            </a:extLst>
          </p:cNvPr>
          <p:cNvSpPr>
            <a:spLocks noGrp="1"/>
          </p:cNvSpPr>
          <p:nvPr>
            <p:ph type="title"/>
          </p:nvPr>
        </p:nvSpPr>
        <p:spPr>
          <a:xfrm>
            <a:off x="1055599" y="1055077"/>
            <a:ext cx="2739736" cy="4794578"/>
          </a:xfrm>
        </p:spPr>
        <p:txBody>
          <a:bodyPr>
            <a:normAutofit/>
          </a:bodyPr>
          <a:lstStyle/>
          <a:p>
            <a:r>
              <a:rPr lang="tr-TR" sz="4100" b="1" noProof="1">
                <a:solidFill>
                  <a:srgbClr val="262626"/>
                </a:solidFill>
              </a:rPr>
              <a:t>Definitions</a:t>
            </a: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graphicFrame>
        <p:nvGraphicFramePr>
          <p:cNvPr id="5" name="İçerik Yer Tutucusu 2">
            <a:extLst>
              <a:ext uri="{FF2B5EF4-FFF2-40B4-BE49-F238E27FC236}">
                <a16:creationId xmlns:a16="http://schemas.microsoft.com/office/drawing/2014/main" id="{B44E992E-10BE-6640-6EDC-6994BC3C4CDC}"/>
              </a:ext>
            </a:extLst>
          </p:cNvPr>
          <p:cNvGraphicFramePr>
            <a:graphicFrameLocks noGrp="1"/>
          </p:cNvGraphicFramePr>
          <p:nvPr>
            <p:ph idx="1"/>
            <p:extLst>
              <p:ext uri="{D42A27DB-BD31-4B8C-83A1-F6EECF244321}">
                <p14:modId xmlns:p14="http://schemas.microsoft.com/office/powerpoint/2010/main" val="1236799936"/>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367282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07008" y="4343400"/>
            <a:ext cx="9875520" cy="0"/>
          </a:xfrm>
          <a:custGeom>
            <a:avLst/>
            <a:gdLst/>
            <a:ahLst/>
            <a:cxnLst/>
            <a:rect l="l" t="t" r="r" b="b"/>
            <a:pathLst>
              <a:path w="9875520">
                <a:moveTo>
                  <a:pt x="0" y="0"/>
                </a:moveTo>
                <a:lnTo>
                  <a:pt x="9875520" y="0"/>
                </a:lnTo>
              </a:path>
            </a:pathLst>
          </a:custGeom>
          <a:ln w="6350">
            <a:solidFill>
              <a:srgbClr val="7E7E7E"/>
            </a:solidFill>
          </a:ln>
        </p:spPr>
        <p:txBody>
          <a:bodyPr wrap="square" lIns="0" tIns="0" rIns="0" bIns="0" rtlCol="0"/>
          <a:lstStyle/>
          <a:p>
            <a:endParaRPr/>
          </a:p>
        </p:txBody>
      </p:sp>
      <p:sp>
        <p:nvSpPr>
          <p:cNvPr id="3" name="object 3"/>
          <p:cNvSpPr txBox="1"/>
          <p:nvPr/>
        </p:nvSpPr>
        <p:spPr>
          <a:xfrm>
            <a:off x="1572894" y="3968572"/>
            <a:ext cx="2322830" cy="391795"/>
          </a:xfrm>
          <a:prstGeom prst="rect">
            <a:avLst/>
          </a:prstGeom>
        </p:spPr>
        <p:txBody>
          <a:bodyPr vert="horz" wrap="square" lIns="0" tIns="12700" rIns="0" bIns="0" rtlCol="0">
            <a:spAutoFit/>
          </a:bodyPr>
          <a:lstStyle/>
          <a:p>
            <a:pPr marL="12700">
              <a:lnSpc>
                <a:spcPct val="100000"/>
              </a:lnSpc>
              <a:spcBef>
                <a:spcPts val="100"/>
              </a:spcBef>
            </a:pPr>
            <a:r>
              <a:rPr sz="2400" spc="150">
                <a:solidFill>
                  <a:srgbClr val="626F52"/>
                </a:solidFill>
                <a:latin typeface="Calibri Light"/>
                <a:cs typeface="Calibri Light"/>
              </a:rPr>
              <a:t>JAMES</a:t>
            </a:r>
            <a:r>
              <a:rPr sz="2400" spc="310">
                <a:solidFill>
                  <a:srgbClr val="626F52"/>
                </a:solidFill>
                <a:latin typeface="Calibri Light"/>
                <a:cs typeface="Calibri Light"/>
              </a:rPr>
              <a:t> </a:t>
            </a:r>
            <a:r>
              <a:rPr sz="2400" spc="170">
                <a:solidFill>
                  <a:srgbClr val="626F52"/>
                </a:solidFill>
                <a:latin typeface="Calibri Light"/>
                <a:cs typeface="Calibri Light"/>
              </a:rPr>
              <a:t>GOSLING</a:t>
            </a:r>
            <a:endParaRPr sz="2400">
              <a:latin typeface="Calibri Light"/>
              <a:cs typeface="Calibri Light"/>
            </a:endParaRPr>
          </a:p>
        </p:txBody>
      </p:sp>
      <p:sp>
        <p:nvSpPr>
          <p:cNvPr id="4" name="object 4"/>
          <p:cNvSpPr txBox="1"/>
          <p:nvPr/>
        </p:nvSpPr>
        <p:spPr>
          <a:xfrm>
            <a:off x="7974583" y="3968572"/>
            <a:ext cx="1716405" cy="391795"/>
          </a:xfrm>
          <a:prstGeom prst="rect">
            <a:avLst/>
          </a:prstGeom>
        </p:spPr>
        <p:txBody>
          <a:bodyPr vert="horz" wrap="square" lIns="0" tIns="12700" rIns="0" bIns="0" rtlCol="0">
            <a:spAutoFit/>
          </a:bodyPr>
          <a:lstStyle/>
          <a:p>
            <a:pPr marL="12700">
              <a:lnSpc>
                <a:spcPct val="100000"/>
              </a:lnSpc>
              <a:spcBef>
                <a:spcPts val="100"/>
              </a:spcBef>
            </a:pPr>
            <a:r>
              <a:rPr sz="2400" spc="100">
                <a:solidFill>
                  <a:srgbClr val="626F52"/>
                </a:solidFill>
                <a:latin typeface="Calibri Light"/>
                <a:cs typeface="Calibri Light"/>
              </a:rPr>
              <a:t>STAR</a:t>
            </a:r>
            <a:r>
              <a:rPr sz="2400" spc="290">
                <a:solidFill>
                  <a:srgbClr val="626F52"/>
                </a:solidFill>
                <a:latin typeface="Calibri Light"/>
                <a:cs typeface="Calibri Light"/>
              </a:rPr>
              <a:t> </a:t>
            </a:r>
            <a:r>
              <a:rPr sz="2400" spc="160">
                <a:solidFill>
                  <a:srgbClr val="626F52"/>
                </a:solidFill>
                <a:latin typeface="Calibri Light"/>
                <a:cs typeface="Calibri Light"/>
              </a:rPr>
              <a:t>SEVEN</a:t>
            </a:r>
            <a:endParaRPr sz="2400">
              <a:latin typeface="Calibri Light"/>
              <a:cs typeface="Calibri Light"/>
            </a:endParaRPr>
          </a:p>
        </p:txBody>
      </p:sp>
      <p:pic>
        <p:nvPicPr>
          <p:cNvPr id="5" name="object 5"/>
          <p:cNvPicPr/>
          <p:nvPr/>
        </p:nvPicPr>
        <p:blipFill>
          <a:blip r:embed="rId2"/>
          <a:stretch>
            <a:fillRect/>
          </a:stretch>
        </p:blipFill>
        <p:spPr>
          <a:xfrm>
            <a:off x="6731507" y="559308"/>
            <a:ext cx="3849624" cy="3238500"/>
          </a:xfrm>
          <a:prstGeom prst="rect">
            <a:avLst/>
          </a:prstGeom>
        </p:spPr>
      </p:pic>
      <p:pic>
        <p:nvPicPr>
          <p:cNvPr id="6" name="object 6"/>
          <p:cNvPicPr/>
          <p:nvPr/>
        </p:nvPicPr>
        <p:blipFill>
          <a:blip r:embed="rId3"/>
          <a:stretch>
            <a:fillRect/>
          </a:stretch>
        </p:blipFill>
        <p:spPr>
          <a:xfrm>
            <a:off x="1101852" y="559308"/>
            <a:ext cx="4876800" cy="3238500"/>
          </a:xfrm>
          <a:prstGeom prst="rect">
            <a:avLst/>
          </a:prstGeom>
        </p:spPr>
      </p:pic>
      <p:pic>
        <p:nvPicPr>
          <p:cNvPr id="7" name="object 7"/>
          <p:cNvPicPr/>
          <p:nvPr/>
        </p:nvPicPr>
        <p:blipFill>
          <a:blip r:embed="rId4"/>
          <a:stretch>
            <a:fillRect/>
          </a:stretch>
        </p:blipFill>
        <p:spPr>
          <a:xfrm>
            <a:off x="4442459" y="3936491"/>
            <a:ext cx="3307080" cy="2362200"/>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endParaRPr/>
            </a:p>
          </p:txBody>
        </p:sp>
        <p:pic>
          <p:nvPicPr>
            <p:cNvPr id="13" name="Picture 1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1436986" y="3153832"/>
              <a:ext cx="777240" cy="606425"/>
            </a:xfrm>
            <a:prstGeom prst="rect">
              <a:avLst/>
            </a:prstGeom>
          </p:spPr>
        </p:pic>
      </p:grpSp>
      <p:cxnSp>
        <p:nvCxnSpPr>
          <p:cNvPr id="16" name="Straight Connector 1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4294967293">
            <a:schemeClr val="l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sp>
        <p:nvSpPr>
          <p:cNvPr id="20" name="Rectangle 19">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sp>
        <p:nvSpPr>
          <p:cNvPr id="22" name="Rectangle 21">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endParaRPr/>
          </a:p>
        </p:txBody>
      </p:sp>
      <p:sp>
        <p:nvSpPr>
          <p:cNvPr id="2" name="Başlık 1">
            <a:extLst>
              <a:ext uri="{FF2B5EF4-FFF2-40B4-BE49-F238E27FC236}">
                <a16:creationId xmlns:a16="http://schemas.microsoft.com/office/drawing/2014/main" id="{14AB1598-463D-AB29-4F90-BF72EE4257A7}"/>
              </a:ext>
            </a:extLst>
          </p:cNvPr>
          <p:cNvSpPr>
            <a:spLocks noGrp="1"/>
          </p:cNvSpPr>
          <p:nvPr>
            <p:ph type="title"/>
          </p:nvPr>
        </p:nvSpPr>
        <p:spPr>
          <a:xfrm>
            <a:off x="929140" y="972766"/>
            <a:ext cx="2835464" cy="1254868"/>
          </a:xfrm>
        </p:spPr>
        <p:txBody>
          <a:bodyPr vert="horz" lIns="91440" tIns="45720" rIns="91440" bIns="45720" rtlCol="0" anchor="b">
            <a:noAutofit/>
          </a:bodyPr>
          <a:lstStyle/>
          <a:p>
            <a:r>
              <a:rPr lang="en-US" sz="2800" b="1" noProof="1">
                <a:solidFill>
                  <a:srgbClr val="262626"/>
                </a:solidFill>
              </a:rPr>
              <a:t>What's Actual / Formal parameter?</a:t>
            </a:r>
          </a:p>
        </p:txBody>
      </p:sp>
      <p:sp>
        <p:nvSpPr>
          <p:cNvPr id="4" name="Metin Yer Tutucusu 3">
            <a:extLst>
              <a:ext uri="{FF2B5EF4-FFF2-40B4-BE49-F238E27FC236}">
                <a16:creationId xmlns:a16="http://schemas.microsoft.com/office/drawing/2014/main" id="{33922B55-3CA8-E4AC-AA76-FA6096852A13}"/>
              </a:ext>
            </a:extLst>
          </p:cNvPr>
          <p:cNvSpPr>
            <a:spLocks noGrp="1"/>
          </p:cNvSpPr>
          <p:nvPr>
            <p:ph type="body" sz="half" idx="2"/>
          </p:nvPr>
        </p:nvSpPr>
        <p:spPr>
          <a:xfrm>
            <a:off x="929141" y="2430471"/>
            <a:ext cx="2835464" cy="3552039"/>
          </a:xfrm>
        </p:spPr>
        <p:txBody>
          <a:bodyPr vert="horz" lIns="91440" tIns="45720" rIns="91440" bIns="45720" rtlCol="0" anchor="t">
            <a:noAutofit/>
          </a:bodyPr>
          <a:lstStyle/>
          <a:p>
            <a:pPr marL="285750" indent="-285750" algn="l">
              <a:buFont typeface="Arial"/>
              <a:buChar char="•"/>
            </a:pPr>
            <a:r>
              <a:rPr lang="en-US" sz="2400" b="1" noProof="1">
                <a:solidFill>
                  <a:srgbClr val="262626"/>
                </a:solidFill>
              </a:rPr>
              <a:t>Actual Parameter</a:t>
            </a:r>
            <a:r>
              <a:rPr lang="en-US" sz="2400" noProof="1">
                <a:solidFill>
                  <a:srgbClr val="262626"/>
                </a:solidFill>
              </a:rPr>
              <a:t>: Subprograms pass information using parameters</a:t>
            </a:r>
          </a:p>
          <a:p>
            <a:pPr marL="285750" indent="-285750" algn="l">
              <a:buFont typeface="Arial"/>
              <a:buChar char="•"/>
            </a:pPr>
            <a:r>
              <a:rPr lang="en-US" sz="2400" b="1" noProof="1">
                <a:solidFill>
                  <a:srgbClr val="262626"/>
                </a:solidFill>
              </a:rPr>
              <a:t>Formal Parameter</a:t>
            </a:r>
            <a:r>
              <a:rPr lang="en-US" sz="2400" noProof="1">
                <a:solidFill>
                  <a:srgbClr val="262626"/>
                </a:solidFill>
              </a:rPr>
              <a:t>: The variables declared in a subprogram specification</a:t>
            </a:r>
            <a:endParaRPr lang="en-US" sz="2400">
              <a:solidFill>
                <a:srgbClr val="262626"/>
              </a:solidFill>
            </a:endParaRPr>
          </a:p>
          <a:p>
            <a:pPr marL="285750" indent="-285750" algn="l">
              <a:buFont typeface="Arial"/>
              <a:buChar char="•"/>
            </a:pPr>
            <a:endParaRPr lang="en-US" sz="2400" noProof="1">
              <a:solidFill>
                <a:srgbClr val="262626"/>
              </a:solidFill>
            </a:endParaRPr>
          </a:p>
        </p:txBody>
      </p:sp>
      <p:sp useBgFill="1">
        <p:nvSpPr>
          <p:cNvPr id="24" name="Rectangle 23">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pic>
        <p:nvPicPr>
          <p:cNvPr id="5" name="Resim 5" descr="metin içeren bir resim&#10;&#10;Açıklama otomatik olarak oluşturuldu">
            <a:extLst>
              <a:ext uri="{FF2B5EF4-FFF2-40B4-BE49-F238E27FC236}">
                <a16:creationId xmlns:a16="http://schemas.microsoft.com/office/drawing/2014/main" id="{0B3389BE-073A-74A0-32FB-56D35E10E584}"/>
              </a:ext>
            </a:extLst>
          </p:cNvPr>
          <p:cNvPicPr>
            <a:picLocks noGrp="1" noChangeAspect="1"/>
          </p:cNvPicPr>
          <p:nvPr>
            <p:ph idx="1"/>
          </p:nvPr>
        </p:nvPicPr>
        <p:blipFill>
          <a:blip r:embed="rId5"/>
          <a:stretch>
            <a:fillRect/>
          </a:stretch>
        </p:blipFill>
        <p:spPr>
          <a:xfrm>
            <a:off x="5480765" y="609602"/>
            <a:ext cx="6008331" cy="5587749"/>
          </a:xfrm>
          <a:prstGeom prst="rect">
            <a:avLst/>
          </a:prstGeom>
        </p:spPr>
      </p:pic>
    </p:spTree>
    <p:extLst>
      <p:ext uri="{BB962C8B-B14F-4D97-AF65-F5344CB8AC3E}">
        <p14:creationId xmlns:p14="http://schemas.microsoft.com/office/powerpoint/2010/main" val="156859351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DFE112-FE0D-2F5A-8604-22CB2A6C07D7}"/>
              </a:ext>
            </a:extLst>
          </p:cNvPr>
          <p:cNvSpPr>
            <a:spLocks noGrp="1"/>
          </p:cNvSpPr>
          <p:nvPr>
            <p:ph type="title"/>
          </p:nvPr>
        </p:nvSpPr>
        <p:spPr/>
        <p:txBody>
          <a:bodyPr>
            <a:normAutofit/>
          </a:bodyPr>
          <a:lstStyle/>
          <a:p>
            <a:pPr>
              <a:spcBef>
                <a:spcPct val="20000"/>
              </a:spcBef>
              <a:spcAft>
                <a:spcPts val="600"/>
              </a:spcAft>
            </a:pPr>
            <a:r>
              <a:rPr lang="tr-TR" b="1" noProof="1">
                <a:ea typeface="+mj-lt"/>
                <a:cs typeface="+mj-lt"/>
              </a:rPr>
              <a:t>Why Java is Pass-by-Value ?</a:t>
            </a:r>
            <a:endParaRPr lang="en-US" b="1" noProof="1">
              <a:ea typeface="+mj-lt"/>
              <a:cs typeface="+mj-lt"/>
            </a:endParaRPr>
          </a:p>
        </p:txBody>
      </p:sp>
      <p:sp>
        <p:nvSpPr>
          <p:cNvPr id="3" name="İçerik Yer Tutucusu 2">
            <a:extLst>
              <a:ext uri="{FF2B5EF4-FFF2-40B4-BE49-F238E27FC236}">
                <a16:creationId xmlns:a16="http://schemas.microsoft.com/office/drawing/2014/main" id="{54D28AFD-E036-F0BA-2E4B-8C875B356459}"/>
              </a:ext>
            </a:extLst>
          </p:cNvPr>
          <p:cNvSpPr>
            <a:spLocks noGrp="1"/>
          </p:cNvSpPr>
          <p:nvPr>
            <p:ph idx="1"/>
          </p:nvPr>
        </p:nvSpPr>
        <p:spPr>
          <a:xfrm>
            <a:off x="1295401" y="2425553"/>
            <a:ext cx="9601196" cy="3450315"/>
          </a:xfrm>
        </p:spPr>
        <p:txBody>
          <a:bodyPr>
            <a:normAutofit/>
          </a:bodyPr>
          <a:lstStyle/>
          <a:p>
            <a:r>
              <a:rPr lang="tr-TR" noProof="1"/>
              <a:t>In Java Language Specification Document (8.4: Method Declarations) says that: </a:t>
            </a:r>
          </a:p>
          <a:p>
            <a:pPr>
              <a:buSzPct val="114999"/>
            </a:pPr>
            <a:r>
              <a:rPr lang="tr-TR" noProof="1">
                <a:ea typeface="+mn-lt"/>
                <a:cs typeface="+mn-lt"/>
              </a:rPr>
              <a:t>When the method or constructor is invoked, the values of the actual</a:t>
            </a:r>
            <a:br>
              <a:rPr lang="tr-TR" noProof="1">
                <a:ea typeface="+mn-lt"/>
                <a:cs typeface="+mn-lt"/>
              </a:rPr>
            </a:br>
            <a:r>
              <a:rPr lang="tr-TR" noProof="1">
                <a:ea typeface="+mn-lt"/>
                <a:cs typeface="+mn-lt"/>
              </a:rPr>
              <a:t>argument expressions initialize newly created parameter variables, each of the</a:t>
            </a:r>
            <a:br>
              <a:rPr lang="tr-TR" noProof="1">
                <a:ea typeface="+mn-lt"/>
                <a:cs typeface="+mn-lt"/>
              </a:rPr>
            </a:br>
            <a:r>
              <a:rPr lang="tr-TR" noProof="1">
                <a:ea typeface="+mn-lt"/>
                <a:cs typeface="+mn-lt"/>
              </a:rPr>
              <a:t>declared type, before execution of the body of the method or constructor. The Identifier that appears in the FormalParameter may be used as a simple name in the body of the method or constructor to refer to the formal parameter.</a:t>
            </a:r>
            <a:endParaRPr lang="tr-TR" noProof="1"/>
          </a:p>
        </p:txBody>
      </p:sp>
    </p:spTree>
    <p:extLst>
      <p:ext uri="{BB962C8B-B14F-4D97-AF65-F5344CB8AC3E}">
        <p14:creationId xmlns:p14="http://schemas.microsoft.com/office/powerpoint/2010/main" val="134191750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endParaRPr/>
            </a:p>
          </p:txBody>
        </p:sp>
        <p:pic>
          <p:nvPicPr>
            <p:cNvPr id="13" name="Picture 1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1436986" y="3153832"/>
              <a:ext cx="777240" cy="606425"/>
            </a:xfrm>
            <a:prstGeom prst="rect">
              <a:avLst/>
            </a:prstGeom>
          </p:spPr>
        </p:pic>
      </p:grpSp>
      <p:cxnSp>
        <p:nvCxnSpPr>
          <p:cNvPr id="16" name="Straight Connector 1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4294967293">
            <a:schemeClr val="l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sp>
        <p:nvSpPr>
          <p:cNvPr id="20" name="Rectangle 19">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sp>
        <p:nvSpPr>
          <p:cNvPr id="22" name="Rectangle 21">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endParaRPr/>
          </a:p>
        </p:txBody>
      </p:sp>
      <p:sp>
        <p:nvSpPr>
          <p:cNvPr id="2" name="Başlık 1">
            <a:extLst>
              <a:ext uri="{FF2B5EF4-FFF2-40B4-BE49-F238E27FC236}">
                <a16:creationId xmlns:a16="http://schemas.microsoft.com/office/drawing/2014/main" id="{14AB1598-463D-AB29-4F90-BF72EE4257A7}"/>
              </a:ext>
            </a:extLst>
          </p:cNvPr>
          <p:cNvSpPr>
            <a:spLocks noGrp="1"/>
          </p:cNvSpPr>
          <p:nvPr>
            <p:ph type="title"/>
          </p:nvPr>
        </p:nvSpPr>
        <p:spPr>
          <a:xfrm>
            <a:off x="929140" y="972766"/>
            <a:ext cx="3028807" cy="1254868"/>
          </a:xfrm>
        </p:spPr>
        <p:txBody>
          <a:bodyPr vert="horz" lIns="91440" tIns="45720" rIns="91440" bIns="45720" rtlCol="0" anchor="b">
            <a:noAutofit/>
          </a:bodyPr>
          <a:lstStyle/>
          <a:p>
            <a:r>
              <a:rPr lang="en-US" sz="2800" b="1" noProof="1">
                <a:solidFill>
                  <a:srgbClr val="262626"/>
                </a:solidFill>
              </a:rPr>
              <a:t>Actual Parameter</a:t>
            </a:r>
            <a:br>
              <a:rPr lang="en-US" sz="2800" b="1" noProof="1"/>
            </a:br>
            <a:r>
              <a:rPr lang="en-US" sz="2800" b="1" noProof="1">
                <a:solidFill>
                  <a:srgbClr val="262626"/>
                </a:solidFill>
              </a:rPr>
              <a:t>VS</a:t>
            </a:r>
            <a:br>
              <a:rPr lang="en-US" sz="2800" b="1" noProof="1"/>
            </a:br>
            <a:r>
              <a:rPr lang="en-US" sz="2800" b="1" noProof="1">
                <a:solidFill>
                  <a:srgbClr val="262626"/>
                </a:solidFill>
              </a:rPr>
              <a:t>Formal Parameter</a:t>
            </a:r>
          </a:p>
        </p:txBody>
      </p:sp>
      <p:sp useBgFill="1">
        <p:nvSpPr>
          <p:cNvPr id="24" name="Rectangle 23">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Garamond" panose="02020404030301010803"/>
                <a:ea typeface="+mn-ea"/>
                <a:cs typeface="+mn-cs"/>
              </a:defRPr>
            </a:lvl1pPr>
            <a:lvl2pPr marL="457200" algn="l" defTabSz="914400" rtl="0" eaLnBrk="1" latinLnBrk="0" hangingPunct="1">
              <a:defRPr sz="1800" kern="1200">
                <a:solidFill>
                  <a:srgbClr val="FFFFFF"/>
                </a:solidFill>
                <a:latin typeface="Garamond" panose="02020404030301010803"/>
                <a:ea typeface="+mn-ea"/>
                <a:cs typeface="+mn-cs"/>
              </a:defRPr>
            </a:lvl2pPr>
            <a:lvl3pPr marL="914400" algn="l" defTabSz="914400" rtl="0" eaLnBrk="1" latinLnBrk="0" hangingPunct="1">
              <a:defRPr sz="1800" kern="1200">
                <a:solidFill>
                  <a:srgbClr val="FFFFFF"/>
                </a:solidFill>
                <a:latin typeface="Garamond" panose="02020404030301010803"/>
                <a:ea typeface="+mn-ea"/>
                <a:cs typeface="+mn-cs"/>
              </a:defRPr>
            </a:lvl3pPr>
            <a:lvl4pPr marL="1371600" algn="l" defTabSz="914400" rtl="0" eaLnBrk="1" latinLnBrk="0" hangingPunct="1">
              <a:defRPr sz="1800" kern="1200">
                <a:solidFill>
                  <a:srgbClr val="FFFFFF"/>
                </a:solidFill>
                <a:latin typeface="Garamond" panose="02020404030301010803"/>
                <a:ea typeface="+mn-ea"/>
                <a:cs typeface="+mn-cs"/>
              </a:defRPr>
            </a:lvl4pPr>
            <a:lvl5pPr marL="1828800" algn="l" defTabSz="914400" rtl="0" eaLnBrk="1" latinLnBrk="0" hangingPunct="1">
              <a:defRPr sz="1800" kern="1200">
                <a:solidFill>
                  <a:srgbClr val="FFFFFF"/>
                </a:solidFill>
                <a:latin typeface="Garamond" panose="02020404030301010803"/>
                <a:ea typeface="+mn-ea"/>
                <a:cs typeface="+mn-cs"/>
              </a:defRPr>
            </a:lvl5pPr>
            <a:lvl6pPr marL="2286000" algn="l" defTabSz="914400" rtl="0" eaLnBrk="1" latinLnBrk="0" hangingPunct="1">
              <a:defRPr sz="1800" kern="1200">
                <a:solidFill>
                  <a:srgbClr val="FFFFFF"/>
                </a:solidFill>
                <a:latin typeface="Garamond" panose="02020404030301010803"/>
                <a:ea typeface="+mn-ea"/>
                <a:cs typeface="+mn-cs"/>
              </a:defRPr>
            </a:lvl6pPr>
            <a:lvl7pPr marL="2743200" algn="l" defTabSz="914400" rtl="0" eaLnBrk="1" latinLnBrk="0" hangingPunct="1">
              <a:defRPr sz="1800" kern="1200">
                <a:solidFill>
                  <a:srgbClr val="FFFFFF"/>
                </a:solidFill>
                <a:latin typeface="Garamond" panose="02020404030301010803"/>
                <a:ea typeface="+mn-ea"/>
                <a:cs typeface="+mn-cs"/>
              </a:defRPr>
            </a:lvl7pPr>
            <a:lvl8pPr marL="3200400" algn="l" defTabSz="914400" rtl="0" eaLnBrk="1" latinLnBrk="0" hangingPunct="1">
              <a:defRPr sz="1800" kern="1200">
                <a:solidFill>
                  <a:srgbClr val="FFFFFF"/>
                </a:solidFill>
                <a:latin typeface="Garamond" panose="02020404030301010803"/>
                <a:ea typeface="+mn-ea"/>
                <a:cs typeface="+mn-cs"/>
              </a:defRPr>
            </a:lvl8pPr>
            <a:lvl9pPr marL="3657600" algn="l" defTabSz="914400" rtl="0" eaLnBrk="1" latinLnBrk="0" hangingPunct="1">
              <a:defRPr sz="1800" kern="1200">
                <a:solidFill>
                  <a:srgbClr val="FFFFFF"/>
                </a:solidFill>
                <a:latin typeface="Garamond" panose="02020404030301010803"/>
                <a:ea typeface="+mn-ea"/>
                <a:cs typeface="+mn-cs"/>
              </a:defRPr>
            </a:lvl9pPr>
          </a:lstStyle>
          <a:p>
            <a:pPr algn="ctr"/>
            <a:endParaRPr lang="en-US"/>
          </a:p>
        </p:txBody>
      </p:sp>
      <p:pic>
        <p:nvPicPr>
          <p:cNvPr id="5" name="Resim 5" descr="metin içeren bir resim&#10;&#10;Açıklama otomatik olarak oluşturuldu">
            <a:extLst>
              <a:ext uri="{FF2B5EF4-FFF2-40B4-BE49-F238E27FC236}">
                <a16:creationId xmlns:a16="http://schemas.microsoft.com/office/drawing/2014/main" id="{0B3389BE-073A-74A0-32FB-56D35E10E584}"/>
              </a:ext>
            </a:extLst>
          </p:cNvPr>
          <p:cNvPicPr>
            <a:picLocks noGrp="1" noChangeAspect="1"/>
          </p:cNvPicPr>
          <p:nvPr>
            <p:ph idx="1"/>
          </p:nvPr>
        </p:nvPicPr>
        <p:blipFill>
          <a:blip r:embed="rId5"/>
          <a:stretch>
            <a:fillRect/>
          </a:stretch>
        </p:blipFill>
        <p:spPr>
          <a:xfrm>
            <a:off x="5480765" y="609602"/>
            <a:ext cx="6008331" cy="5587749"/>
          </a:xfrm>
          <a:prstGeom prst="rect">
            <a:avLst/>
          </a:prstGeom>
        </p:spPr>
      </p:pic>
      <p:sp>
        <p:nvSpPr>
          <p:cNvPr id="8" name="Metin kutusu 7">
            <a:extLst>
              <a:ext uri="{FF2B5EF4-FFF2-40B4-BE49-F238E27FC236}">
                <a16:creationId xmlns:a16="http://schemas.microsoft.com/office/drawing/2014/main" id="{7B183A3E-B193-1A88-DD26-7F9286D2B30D}"/>
              </a:ext>
            </a:extLst>
          </p:cNvPr>
          <p:cNvSpPr txBox="1"/>
          <p:nvPr/>
        </p:nvSpPr>
        <p:spPr>
          <a:xfrm>
            <a:off x="762000" y="2615820"/>
            <a:ext cx="329721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tr-TR" sz="2800" noProof="1"/>
              <a:t>Variable p is a copy of variable a.</a:t>
            </a:r>
          </a:p>
          <a:p>
            <a:pPr marL="285750" indent="-285750">
              <a:buFont typeface="Arial"/>
              <a:buChar char="•"/>
            </a:pPr>
            <a:r>
              <a:rPr lang="tr-TR" sz="2800" noProof="1"/>
              <a:t>They are in different stacks.</a:t>
            </a:r>
          </a:p>
        </p:txBody>
      </p:sp>
    </p:spTree>
    <p:extLst>
      <p:ext uri="{BB962C8B-B14F-4D97-AF65-F5344CB8AC3E}">
        <p14:creationId xmlns:p14="http://schemas.microsoft.com/office/powerpoint/2010/main" val="46847382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0BB198-D8E7-7862-9263-0FD8B0EC40B7}"/>
              </a:ext>
            </a:extLst>
          </p:cNvPr>
          <p:cNvSpPr>
            <a:spLocks noGrp="1"/>
          </p:cNvSpPr>
          <p:nvPr>
            <p:ph type="title"/>
          </p:nvPr>
        </p:nvSpPr>
        <p:spPr/>
        <p:txBody>
          <a:bodyPr vert="horz" lIns="91440" tIns="45720" rIns="91440" bIns="45720" rtlCol="0" anchor="t">
            <a:normAutofit/>
          </a:bodyPr>
          <a:lstStyle/>
          <a:p>
            <a:pPr algn="l"/>
            <a:r>
              <a:rPr lang="tr-TR" sz="3600" noProof="1">
                <a:latin typeface="Calibri"/>
                <a:ea typeface="+mj-lt"/>
                <a:cs typeface="+mj-lt"/>
              </a:rPr>
              <a:t>Objects are </a:t>
            </a:r>
            <a:r>
              <a:rPr lang="tr-TR" sz="3600" i="1" u="sng" noProof="1">
                <a:latin typeface="Calibri"/>
                <a:ea typeface="+mj-lt"/>
                <a:cs typeface="+mj-lt"/>
              </a:rPr>
              <a:t>not</a:t>
            </a:r>
            <a:r>
              <a:rPr lang="tr-TR" sz="3600" i="1" noProof="1">
                <a:latin typeface="Calibri"/>
                <a:ea typeface="+mj-lt"/>
                <a:cs typeface="+mj-lt"/>
              </a:rPr>
              <a:t> </a:t>
            </a:r>
            <a:r>
              <a:rPr lang="tr-TR" sz="3600" noProof="1">
                <a:latin typeface="Calibri"/>
                <a:ea typeface="+mj-lt"/>
                <a:cs typeface="+mj-lt"/>
              </a:rPr>
              <a:t>passed by reference.</a:t>
            </a:r>
            <a:endParaRPr lang="tr-TR">
              <a:latin typeface="Calibri"/>
              <a:ea typeface="+mj-lt"/>
              <a:cs typeface="+mj-lt"/>
            </a:endParaRPr>
          </a:p>
        </p:txBody>
      </p:sp>
      <p:sp>
        <p:nvSpPr>
          <p:cNvPr id="7" name="İçerik Yer Tutucusu 6">
            <a:extLst>
              <a:ext uri="{FF2B5EF4-FFF2-40B4-BE49-F238E27FC236}">
                <a16:creationId xmlns:a16="http://schemas.microsoft.com/office/drawing/2014/main" id="{0E1CD6C7-7C31-E1A4-C231-77AA40F332D2}"/>
              </a:ext>
            </a:extLst>
          </p:cNvPr>
          <p:cNvSpPr>
            <a:spLocks noGrp="1"/>
          </p:cNvSpPr>
          <p:nvPr>
            <p:ph idx="1"/>
          </p:nvPr>
        </p:nvSpPr>
        <p:spPr/>
        <p:txBody>
          <a:bodyPr>
            <a:normAutofit/>
          </a:bodyPr>
          <a:lstStyle/>
          <a:p>
            <a:pPr>
              <a:buSzPct val="114999"/>
              <a:buFont typeface="Arial,Sans-Serif"/>
            </a:pPr>
            <a:r>
              <a:rPr lang="tr-TR" sz="3200" noProof="1"/>
              <a:t>Object references are</a:t>
            </a:r>
            <a:r>
              <a:rPr lang="tr-TR" sz="3200" i="1" noProof="1">
                <a:latin typeface="Garamond" panose="02020404030301010803"/>
                <a:ea typeface="+mn-lt"/>
                <a:cs typeface="+mn-lt"/>
              </a:rPr>
              <a:t> passed by value</a:t>
            </a:r>
            <a:r>
              <a:rPr lang="tr-TR" sz="3200" noProof="1">
                <a:latin typeface="Garamond" panose="02020404030301010803"/>
                <a:ea typeface="+mn-lt"/>
                <a:cs typeface="+mn-lt"/>
              </a:rPr>
              <a:t>. </a:t>
            </a:r>
            <a:endParaRPr lang="tr-TR"/>
          </a:p>
          <a:p>
            <a:pPr>
              <a:buSzPct val="114999"/>
              <a:buFont typeface="Arial,Sans-Serif"/>
            </a:pPr>
            <a:r>
              <a:rPr lang="tr-TR" sz="3200" noProof="1">
                <a:ea typeface="+mn-lt"/>
                <a:cs typeface="+mn-lt"/>
              </a:rPr>
              <a:t>A variable of a class type stores an address of the object, not the object itselft. The object itself is stored at the address which the variable points to.</a:t>
            </a:r>
          </a:p>
          <a:p>
            <a:pPr>
              <a:buSzPct val="114999"/>
            </a:pPr>
            <a:endParaRPr lang="tr-TR" sz="3200" noProof="1"/>
          </a:p>
        </p:txBody>
      </p:sp>
    </p:spTree>
    <p:extLst>
      <p:ext uri="{BB962C8B-B14F-4D97-AF65-F5344CB8AC3E}">
        <p14:creationId xmlns:p14="http://schemas.microsoft.com/office/powerpoint/2010/main" val="354220010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F9280E-7A11-083B-16BE-295891A3D557}"/>
              </a:ext>
            </a:extLst>
          </p:cNvPr>
          <p:cNvSpPr>
            <a:spLocks noGrp="1"/>
          </p:cNvSpPr>
          <p:nvPr>
            <p:ph type="title" idx="4294967295"/>
          </p:nvPr>
        </p:nvSpPr>
        <p:spPr>
          <a:xfrm>
            <a:off x="630621" y="613924"/>
            <a:ext cx="5846270" cy="819807"/>
          </a:xfrm>
        </p:spPr>
        <p:txBody>
          <a:bodyPr vert="horz" lIns="91440" tIns="45720" rIns="91440" bIns="45720" rtlCol="0" anchor="ctr">
            <a:normAutofit/>
          </a:bodyPr>
          <a:lstStyle/>
          <a:p>
            <a:r>
              <a:rPr lang="tr-TR" sz="3600" b="1" noProof="1"/>
              <a:t>Debugging (Primitive Value)</a:t>
            </a:r>
          </a:p>
        </p:txBody>
      </p:sp>
      <p:pic>
        <p:nvPicPr>
          <p:cNvPr id="5" name="Resim 5" descr="metin içeren bir resim&#10;&#10;Açıklama otomatik olarak oluşturuldu">
            <a:extLst>
              <a:ext uri="{FF2B5EF4-FFF2-40B4-BE49-F238E27FC236}">
                <a16:creationId xmlns:a16="http://schemas.microsoft.com/office/drawing/2014/main" id="{6C01829F-D391-F6FF-0A46-D6DF8FDF43E6}"/>
              </a:ext>
            </a:extLst>
          </p:cNvPr>
          <p:cNvPicPr>
            <a:picLocks noGrp="1" noChangeAspect="1"/>
          </p:cNvPicPr>
          <p:nvPr>
            <p:ph idx="4294967295"/>
          </p:nvPr>
        </p:nvPicPr>
        <p:blipFill>
          <a:blip r:embed="rId2"/>
          <a:stretch>
            <a:fillRect/>
          </a:stretch>
        </p:blipFill>
        <p:spPr>
          <a:xfrm>
            <a:off x="625312" y="1430064"/>
            <a:ext cx="8715757" cy="4816201"/>
          </a:xfrm>
        </p:spPr>
      </p:pic>
      <p:pic>
        <p:nvPicPr>
          <p:cNvPr id="7" name="Resim 7" descr="metin, ekran görüntüsü, portakal, resim içeren bir resim&#10;&#10;Açıklama otomatik olarak oluşturuldu">
            <a:extLst>
              <a:ext uri="{FF2B5EF4-FFF2-40B4-BE49-F238E27FC236}">
                <a16:creationId xmlns:a16="http://schemas.microsoft.com/office/drawing/2014/main" id="{F83BCC2A-CA8B-1DA0-8C91-043A57F22959}"/>
              </a:ext>
            </a:extLst>
          </p:cNvPr>
          <p:cNvPicPr>
            <a:picLocks noChangeAspect="1"/>
          </p:cNvPicPr>
          <p:nvPr/>
        </p:nvPicPr>
        <p:blipFill>
          <a:blip r:embed="rId3"/>
          <a:stretch>
            <a:fillRect/>
          </a:stretch>
        </p:blipFill>
        <p:spPr>
          <a:xfrm>
            <a:off x="7023538" y="1432905"/>
            <a:ext cx="4543096" cy="996742"/>
          </a:xfrm>
          <a:prstGeom prst="rect">
            <a:avLst/>
          </a:prstGeom>
        </p:spPr>
      </p:pic>
    </p:spTree>
    <p:extLst>
      <p:ext uri="{BB962C8B-B14F-4D97-AF65-F5344CB8AC3E}">
        <p14:creationId xmlns:p14="http://schemas.microsoft.com/office/powerpoint/2010/main" val="417762357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333913-D06C-5A6C-9C83-F3194771062E}"/>
              </a:ext>
            </a:extLst>
          </p:cNvPr>
          <p:cNvSpPr>
            <a:spLocks noGrp="1"/>
          </p:cNvSpPr>
          <p:nvPr>
            <p:ph type="title"/>
          </p:nvPr>
        </p:nvSpPr>
        <p:spPr>
          <a:xfrm>
            <a:off x="873005" y="979101"/>
            <a:ext cx="4332604" cy="723331"/>
          </a:xfrm>
        </p:spPr>
        <p:txBody>
          <a:bodyPr vert="horz" lIns="91440" tIns="45720" rIns="91440" bIns="45720" rtlCol="0" anchor="t">
            <a:noAutofit/>
          </a:bodyPr>
          <a:lstStyle/>
          <a:p>
            <a:pPr algn="l"/>
            <a:r>
              <a:rPr lang="tr-TR" sz="3200" b="1" noProof="1"/>
              <a:t>Debug(Object as value)</a:t>
            </a:r>
          </a:p>
        </p:txBody>
      </p:sp>
      <p:pic>
        <p:nvPicPr>
          <p:cNvPr id="5" name="Resim 5">
            <a:extLst>
              <a:ext uri="{FF2B5EF4-FFF2-40B4-BE49-F238E27FC236}">
                <a16:creationId xmlns:a16="http://schemas.microsoft.com/office/drawing/2014/main" id="{6AA44328-8FE2-2E24-1BC0-D83A3AC5388C}"/>
              </a:ext>
            </a:extLst>
          </p:cNvPr>
          <p:cNvPicPr>
            <a:picLocks noGrp="1" noChangeAspect="1"/>
          </p:cNvPicPr>
          <p:nvPr>
            <p:ph idx="1"/>
          </p:nvPr>
        </p:nvPicPr>
        <p:blipFill>
          <a:blip r:embed="rId2"/>
          <a:stretch>
            <a:fillRect/>
          </a:stretch>
        </p:blipFill>
        <p:spPr>
          <a:xfrm>
            <a:off x="6589168" y="2196079"/>
            <a:ext cx="3219450" cy="3762375"/>
          </a:xfrm>
        </p:spPr>
      </p:pic>
      <p:sp>
        <p:nvSpPr>
          <p:cNvPr id="4" name="Metin Yer Tutucusu 3">
            <a:extLst>
              <a:ext uri="{FF2B5EF4-FFF2-40B4-BE49-F238E27FC236}">
                <a16:creationId xmlns:a16="http://schemas.microsoft.com/office/drawing/2014/main" id="{71297F77-DB68-976F-E6C3-31C44948839A}"/>
              </a:ext>
            </a:extLst>
          </p:cNvPr>
          <p:cNvSpPr>
            <a:spLocks noGrp="1"/>
          </p:cNvSpPr>
          <p:nvPr>
            <p:ph type="body" sz="half" idx="2"/>
          </p:nvPr>
        </p:nvSpPr>
        <p:spPr>
          <a:xfrm>
            <a:off x="884379" y="1700410"/>
            <a:ext cx="4127887" cy="3769059"/>
          </a:xfrm>
        </p:spPr>
        <p:txBody>
          <a:bodyPr/>
          <a:lstStyle/>
          <a:p>
            <a:pPr marL="285750" indent="-285750" algn="l">
              <a:buSzPct val="114999"/>
              <a:buChar char="•"/>
            </a:pPr>
            <a:r>
              <a:rPr lang="tr-TR" sz="2400" noProof="1">
                <a:ea typeface="+mn-lt"/>
                <a:cs typeface="+mn-lt"/>
              </a:rPr>
              <a:t>You’re essentially passing the address of the created Dog object to the foo method.</a:t>
            </a:r>
          </a:p>
          <a:p>
            <a:pPr marL="285750" indent="-285750" algn="l">
              <a:buSzPct val="114999"/>
              <a:buChar char="•"/>
            </a:pPr>
            <a:r>
              <a:rPr lang="tr-TR" sz="2400" noProof="1">
                <a:ea typeface="+mn-lt"/>
                <a:cs typeface="+mn-lt"/>
              </a:rPr>
              <a:t>Suppose the Dog object resides at memory address 42. This means we pass 42 to the method.</a:t>
            </a:r>
            <a:endParaRPr lang="tr-TR"/>
          </a:p>
          <a:p>
            <a:pPr marL="285750" indent="-285750" algn="l">
              <a:buSzPct val="114999"/>
              <a:buChar char="•"/>
            </a:pPr>
            <a:endParaRPr lang="tr-TR" sz="2400" noProof="1">
              <a:ea typeface="+mn-lt"/>
              <a:cs typeface="+mn-lt"/>
            </a:endParaRPr>
          </a:p>
          <a:p>
            <a:pPr marL="285750" indent="-285750">
              <a:buChar char="•"/>
            </a:pPr>
            <a:endParaRPr lang="tr-TR" sz="2400" noProof="1"/>
          </a:p>
        </p:txBody>
      </p:sp>
      <p:pic>
        <p:nvPicPr>
          <p:cNvPr id="8" name="Resim 8" descr="metin içeren bir resim&#10;&#10;Açıklama otomatik olarak oluşturuldu">
            <a:extLst>
              <a:ext uri="{FF2B5EF4-FFF2-40B4-BE49-F238E27FC236}">
                <a16:creationId xmlns:a16="http://schemas.microsoft.com/office/drawing/2014/main" id="{D91C5985-4730-538F-F0D8-A1BCEDB957C2}"/>
              </a:ext>
            </a:extLst>
          </p:cNvPr>
          <p:cNvPicPr>
            <a:picLocks noChangeAspect="1"/>
          </p:cNvPicPr>
          <p:nvPr/>
        </p:nvPicPr>
        <p:blipFill>
          <a:blip r:embed="rId3"/>
          <a:stretch>
            <a:fillRect/>
          </a:stretch>
        </p:blipFill>
        <p:spPr>
          <a:xfrm>
            <a:off x="5365513" y="1059000"/>
            <a:ext cx="5488042" cy="1133146"/>
          </a:xfrm>
          <a:prstGeom prst="rect">
            <a:avLst/>
          </a:prstGeom>
        </p:spPr>
      </p:pic>
    </p:spTree>
    <p:extLst>
      <p:ext uri="{BB962C8B-B14F-4D97-AF65-F5344CB8AC3E}">
        <p14:creationId xmlns:p14="http://schemas.microsoft.com/office/powerpoint/2010/main" val="76548072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333913-D06C-5A6C-9C83-F3194771062E}"/>
              </a:ext>
            </a:extLst>
          </p:cNvPr>
          <p:cNvSpPr>
            <a:spLocks noGrp="1"/>
          </p:cNvSpPr>
          <p:nvPr>
            <p:ph type="title"/>
          </p:nvPr>
        </p:nvSpPr>
        <p:spPr>
          <a:xfrm>
            <a:off x="873005" y="979101"/>
            <a:ext cx="4332604" cy="723331"/>
          </a:xfrm>
        </p:spPr>
        <p:txBody>
          <a:bodyPr vert="horz" lIns="91440" tIns="45720" rIns="91440" bIns="45720" rtlCol="0" anchor="t">
            <a:noAutofit/>
          </a:bodyPr>
          <a:lstStyle/>
          <a:p>
            <a:r>
              <a:rPr lang="tr-TR" sz="3200" b="1" noProof="1">
                <a:ea typeface="+mj-lt"/>
                <a:cs typeface="+mj-lt"/>
              </a:rPr>
              <a:t>Line AAA</a:t>
            </a:r>
            <a:endParaRPr lang="en-US" sz="3200" b="1" noProof="1">
              <a:ea typeface="+mj-lt"/>
              <a:cs typeface="+mj-lt"/>
            </a:endParaRPr>
          </a:p>
          <a:p>
            <a:pPr algn="l"/>
            <a:endParaRPr lang="tr-TR" sz="3200" b="1" noProof="1"/>
          </a:p>
        </p:txBody>
      </p:sp>
      <p:sp>
        <p:nvSpPr>
          <p:cNvPr id="4" name="Metin Yer Tutucusu 3">
            <a:extLst>
              <a:ext uri="{FF2B5EF4-FFF2-40B4-BE49-F238E27FC236}">
                <a16:creationId xmlns:a16="http://schemas.microsoft.com/office/drawing/2014/main" id="{71297F77-DB68-976F-E6C3-31C44948839A}"/>
              </a:ext>
            </a:extLst>
          </p:cNvPr>
          <p:cNvSpPr>
            <a:spLocks noGrp="1"/>
          </p:cNvSpPr>
          <p:nvPr>
            <p:ph type="body" sz="half" idx="2"/>
          </p:nvPr>
        </p:nvSpPr>
        <p:spPr>
          <a:xfrm>
            <a:off x="873006" y="1700410"/>
            <a:ext cx="4116514" cy="3769059"/>
          </a:xfrm>
        </p:spPr>
        <p:txBody>
          <a:bodyPr/>
          <a:lstStyle/>
          <a:p>
            <a:pPr marL="285750" indent="-285750" algn="l">
              <a:buSzPct val="114999"/>
              <a:buChar char="•"/>
            </a:pPr>
            <a:r>
              <a:rPr lang="tr-TR" sz="2400" noProof="1">
                <a:ea typeface="+mn-lt"/>
                <a:cs typeface="+mn-lt"/>
              </a:rPr>
              <a:t>the parameter </a:t>
            </a:r>
            <a:r>
              <a:rPr lang="tr-TR" sz="2400" noProof="1">
                <a:latin typeface="Consolas"/>
                <a:ea typeface="+mn-lt"/>
                <a:cs typeface="+mn-lt"/>
              </a:rPr>
              <a:t>someDog</a:t>
            </a:r>
            <a:r>
              <a:rPr lang="tr-TR" sz="2400" noProof="1">
                <a:ea typeface="+mn-lt"/>
                <a:cs typeface="+mn-lt"/>
              </a:rPr>
              <a:t> is set to the value 42</a:t>
            </a:r>
            <a:endParaRPr lang="tr-TR">
              <a:ea typeface="+mn-lt"/>
              <a:cs typeface="+mn-lt"/>
            </a:endParaRPr>
          </a:p>
        </p:txBody>
      </p:sp>
      <p:pic>
        <p:nvPicPr>
          <p:cNvPr id="9" name="Resim 7" descr="metin içeren bir resim&#10;&#10;Açıklama otomatik olarak oluşturuldu">
            <a:extLst>
              <a:ext uri="{FF2B5EF4-FFF2-40B4-BE49-F238E27FC236}">
                <a16:creationId xmlns:a16="http://schemas.microsoft.com/office/drawing/2014/main" id="{61A936EC-A9B9-922F-94BB-C2C784605236}"/>
              </a:ext>
            </a:extLst>
          </p:cNvPr>
          <p:cNvPicPr>
            <a:picLocks noChangeAspect="1"/>
          </p:cNvPicPr>
          <p:nvPr/>
        </p:nvPicPr>
        <p:blipFill>
          <a:blip r:embed="rId2"/>
          <a:stretch>
            <a:fillRect/>
          </a:stretch>
        </p:blipFill>
        <p:spPr>
          <a:xfrm>
            <a:off x="5366519" y="1807127"/>
            <a:ext cx="5487714" cy="1890876"/>
          </a:xfrm>
          <a:prstGeom prst="rect">
            <a:avLst/>
          </a:prstGeom>
        </p:spPr>
      </p:pic>
      <p:pic>
        <p:nvPicPr>
          <p:cNvPr id="13" name="Resim 13">
            <a:extLst>
              <a:ext uri="{FF2B5EF4-FFF2-40B4-BE49-F238E27FC236}">
                <a16:creationId xmlns:a16="http://schemas.microsoft.com/office/drawing/2014/main" id="{656901A5-BF8D-03DF-1337-B70E2ACD8877}"/>
              </a:ext>
            </a:extLst>
          </p:cNvPr>
          <p:cNvPicPr>
            <a:picLocks noGrp="1" noChangeAspect="1"/>
          </p:cNvPicPr>
          <p:nvPr>
            <p:ph idx="1"/>
          </p:nvPr>
        </p:nvPicPr>
        <p:blipFill>
          <a:blip r:embed="rId3"/>
          <a:stretch>
            <a:fillRect/>
          </a:stretch>
        </p:blipFill>
        <p:spPr>
          <a:xfrm>
            <a:off x="5597797" y="3627145"/>
            <a:ext cx="5314950" cy="2238375"/>
          </a:xfrm>
        </p:spPr>
      </p:pic>
      <p:pic>
        <p:nvPicPr>
          <p:cNvPr id="15" name="Resim 8" descr="metin içeren bir resim&#10;&#10;Açıklama otomatik olarak oluşturuldu">
            <a:extLst>
              <a:ext uri="{FF2B5EF4-FFF2-40B4-BE49-F238E27FC236}">
                <a16:creationId xmlns:a16="http://schemas.microsoft.com/office/drawing/2014/main" id="{BEBBF21F-BC64-59AC-5E1F-8B30733E4A67}"/>
              </a:ext>
            </a:extLst>
          </p:cNvPr>
          <p:cNvPicPr>
            <a:picLocks noChangeAspect="1"/>
          </p:cNvPicPr>
          <p:nvPr/>
        </p:nvPicPr>
        <p:blipFill>
          <a:blip r:embed="rId4"/>
          <a:stretch>
            <a:fillRect/>
          </a:stretch>
        </p:blipFill>
        <p:spPr>
          <a:xfrm>
            <a:off x="5422379" y="672313"/>
            <a:ext cx="5488042" cy="1133146"/>
          </a:xfrm>
          <a:prstGeom prst="rect">
            <a:avLst/>
          </a:prstGeom>
        </p:spPr>
      </p:pic>
    </p:spTree>
    <p:extLst>
      <p:ext uri="{BB962C8B-B14F-4D97-AF65-F5344CB8AC3E}">
        <p14:creationId xmlns:p14="http://schemas.microsoft.com/office/powerpoint/2010/main" val="148481667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333913-D06C-5A6C-9C83-F3194771062E}"/>
              </a:ext>
            </a:extLst>
          </p:cNvPr>
          <p:cNvSpPr>
            <a:spLocks noGrp="1"/>
          </p:cNvSpPr>
          <p:nvPr>
            <p:ph type="title"/>
          </p:nvPr>
        </p:nvSpPr>
        <p:spPr>
          <a:xfrm>
            <a:off x="873005" y="979101"/>
            <a:ext cx="4332604" cy="723331"/>
          </a:xfrm>
        </p:spPr>
        <p:txBody>
          <a:bodyPr vert="horz" lIns="91440" tIns="45720" rIns="91440" bIns="45720" rtlCol="0" anchor="t">
            <a:noAutofit/>
          </a:bodyPr>
          <a:lstStyle/>
          <a:p>
            <a:r>
              <a:rPr lang="tr-TR" sz="3200" b="1" noProof="1">
                <a:ea typeface="+mj-lt"/>
                <a:cs typeface="+mj-lt"/>
              </a:rPr>
              <a:t>Line BBB</a:t>
            </a:r>
            <a:endParaRPr lang="en-US" sz="3200" b="1" noProof="1">
              <a:ea typeface="+mj-lt"/>
              <a:cs typeface="+mj-lt"/>
            </a:endParaRPr>
          </a:p>
          <a:p>
            <a:pPr algn="l"/>
            <a:endParaRPr lang="tr-TR" sz="3200" b="1" noProof="1"/>
          </a:p>
        </p:txBody>
      </p:sp>
      <p:sp>
        <p:nvSpPr>
          <p:cNvPr id="4" name="Metin Yer Tutucusu 3">
            <a:extLst>
              <a:ext uri="{FF2B5EF4-FFF2-40B4-BE49-F238E27FC236}">
                <a16:creationId xmlns:a16="http://schemas.microsoft.com/office/drawing/2014/main" id="{71297F77-DB68-976F-E6C3-31C44948839A}"/>
              </a:ext>
            </a:extLst>
          </p:cNvPr>
          <p:cNvSpPr>
            <a:spLocks noGrp="1"/>
          </p:cNvSpPr>
          <p:nvPr>
            <p:ph type="body" sz="half" idx="2"/>
          </p:nvPr>
        </p:nvSpPr>
        <p:spPr>
          <a:xfrm>
            <a:off x="873006" y="1700410"/>
            <a:ext cx="4116514" cy="3769059"/>
          </a:xfrm>
        </p:spPr>
        <p:txBody>
          <a:bodyPr/>
          <a:lstStyle/>
          <a:p>
            <a:pPr algn="l">
              <a:buSzPct val="114999"/>
              <a:buChar char="•"/>
            </a:pPr>
            <a:r>
              <a:rPr lang="tr-TR" sz="2400" noProof="1">
                <a:latin typeface="Consolas"/>
                <a:ea typeface="+mn-lt"/>
                <a:cs typeface="+mn-lt"/>
              </a:rPr>
              <a:t>someDog</a:t>
            </a:r>
            <a:r>
              <a:rPr lang="tr-TR" sz="2400" noProof="1">
                <a:ea typeface="+mn-lt"/>
                <a:cs typeface="+mn-lt"/>
              </a:rPr>
              <a:t> is followed to the </a:t>
            </a:r>
            <a:r>
              <a:rPr lang="tr-TR" sz="2400" noProof="1">
                <a:latin typeface="Consolas"/>
                <a:ea typeface="+mn-lt"/>
                <a:cs typeface="+mn-lt"/>
              </a:rPr>
              <a:t>Dog</a:t>
            </a:r>
            <a:r>
              <a:rPr lang="tr-TR" sz="2400" noProof="1">
                <a:ea typeface="+mn-lt"/>
                <a:cs typeface="+mn-lt"/>
              </a:rPr>
              <a:t> it points to (the </a:t>
            </a:r>
            <a:r>
              <a:rPr lang="tr-TR" sz="2400" noProof="1">
                <a:latin typeface="Consolas"/>
                <a:ea typeface="+mn-lt"/>
                <a:cs typeface="+mn-lt"/>
              </a:rPr>
              <a:t>Dog</a:t>
            </a:r>
            <a:r>
              <a:rPr lang="tr-TR" sz="2400" noProof="1">
                <a:ea typeface="+mn-lt"/>
                <a:cs typeface="+mn-lt"/>
              </a:rPr>
              <a:t> object at address 42)</a:t>
            </a:r>
            <a:endParaRPr lang="tr-TR">
              <a:ea typeface="+mn-lt"/>
              <a:cs typeface="+mn-lt"/>
            </a:endParaRPr>
          </a:p>
          <a:p>
            <a:pPr algn="l">
              <a:buChar char="•"/>
            </a:pPr>
            <a:r>
              <a:rPr lang="tr-TR" sz="2400" noProof="1">
                <a:ea typeface="+mn-lt"/>
                <a:cs typeface="+mn-lt"/>
              </a:rPr>
              <a:t>that </a:t>
            </a:r>
            <a:r>
              <a:rPr lang="tr-TR" sz="2400" noProof="1">
                <a:latin typeface="Consolas"/>
                <a:ea typeface="+mn-lt"/>
                <a:cs typeface="+mn-lt"/>
              </a:rPr>
              <a:t>Dog</a:t>
            </a:r>
            <a:r>
              <a:rPr lang="tr-TR" sz="2400" noProof="1">
                <a:ea typeface="+mn-lt"/>
                <a:cs typeface="+mn-lt"/>
              </a:rPr>
              <a:t> (the one at address 42) is asked to change his name to “Max”</a:t>
            </a:r>
            <a:endParaRPr lang="tr-TR"/>
          </a:p>
          <a:p>
            <a:pPr marL="285750" indent="-285750" algn="l">
              <a:buSzPct val="114999"/>
              <a:buChar char="•"/>
            </a:pPr>
            <a:endParaRPr lang="tr-TR" sz="2400" noProof="1">
              <a:ea typeface="+mn-lt"/>
              <a:cs typeface="+mn-lt"/>
            </a:endParaRPr>
          </a:p>
        </p:txBody>
      </p:sp>
      <p:pic>
        <p:nvPicPr>
          <p:cNvPr id="9" name="Resim 7" descr="metin içeren bir resim&#10;&#10;Açıklama otomatik olarak oluşturuldu">
            <a:extLst>
              <a:ext uri="{FF2B5EF4-FFF2-40B4-BE49-F238E27FC236}">
                <a16:creationId xmlns:a16="http://schemas.microsoft.com/office/drawing/2014/main" id="{61A936EC-A9B9-922F-94BB-C2C784605236}"/>
              </a:ext>
            </a:extLst>
          </p:cNvPr>
          <p:cNvPicPr>
            <a:picLocks noChangeAspect="1"/>
          </p:cNvPicPr>
          <p:nvPr/>
        </p:nvPicPr>
        <p:blipFill>
          <a:blip r:embed="rId2"/>
          <a:stretch>
            <a:fillRect/>
          </a:stretch>
        </p:blipFill>
        <p:spPr>
          <a:xfrm>
            <a:off x="5366519" y="1807127"/>
            <a:ext cx="5487714" cy="1890876"/>
          </a:xfrm>
          <a:prstGeom prst="rect">
            <a:avLst/>
          </a:prstGeom>
        </p:spPr>
      </p:pic>
      <p:pic>
        <p:nvPicPr>
          <p:cNvPr id="15" name="Resim 8" descr="metin içeren bir resim&#10;&#10;Açıklama otomatik olarak oluşturuldu">
            <a:extLst>
              <a:ext uri="{FF2B5EF4-FFF2-40B4-BE49-F238E27FC236}">
                <a16:creationId xmlns:a16="http://schemas.microsoft.com/office/drawing/2014/main" id="{BEBBF21F-BC64-59AC-5E1F-8B30733E4A67}"/>
              </a:ext>
            </a:extLst>
          </p:cNvPr>
          <p:cNvPicPr>
            <a:picLocks noChangeAspect="1"/>
          </p:cNvPicPr>
          <p:nvPr/>
        </p:nvPicPr>
        <p:blipFill>
          <a:blip r:embed="rId3"/>
          <a:stretch>
            <a:fillRect/>
          </a:stretch>
        </p:blipFill>
        <p:spPr>
          <a:xfrm>
            <a:off x="5422379" y="672313"/>
            <a:ext cx="5488042" cy="1133146"/>
          </a:xfrm>
          <a:prstGeom prst="rect">
            <a:avLst/>
          </a:prstGeom>
        </p:spPr>
      </p:pic>
      <p:pic>
        <p:nvPicPr>
          <p:cNvPr id="6" name="Resim 6">
            <a:extLst>
              <a:ext uri="{FF2B5EF4-FFF2-40B4-BE49-F238E27FC236}">
                <a16:creationId xmlns:a16="http://schemas.microsoft.com/office/drawing/2014/main" id="{964018A0-3BF4-878E-F33C-DBEF825CD072}"/>
              </a:ext>
            </a:extLst>
          </p:cNvPr>
          <p:cNvPicPr>
            <a:picLocks noGrp="1" noChangeAspect="1"/>
          </p:cNvPicPr>
          <p:nvPr>
            <p:ph idx="1"/>
          </p:nvPr>
        </p:nvPicPr>
        <p:blipFill>
          <a:blip r:embed="rId4"/>
          <a:stretch>
            <a:fillRect/>
          </a:stretch>
        </p:blipFill>
        <p:spPr>
          <a:xfrm>
            <a:off x="5550944" y="3700247"/>
            <a:ext cx="5295900" cy="2209800"/>
          </a:xfrm>
        </p:spPr>
      </p:pic>
    </p:spTree>
    <p:extLst>
      <p:ext uri="{BB962C8B-B14F-4D97-AF65-F5344CB8AC3E}">
        <p14:creationId xmlns:p14="http://schemas.microsoft.com/office/powerpoint/2010/main" val="225409013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333913-D06C-5A6C-9C83-F3194771062E}"/>
              </a:ext>
            </a:extLst>
          </p:cNvPr>
          <p:cNvSpPr>
            <a:spLocks noGrp="1"/>
          </p:cNvSpPr>
          <p:nvPr>
            <p:ph type="title"/>
          </p:nvPr>
        </p:nvSpPr>
        <p:spPr>
          <a:xfrm>
            <a:off x="873005" y="979101"/>
            <a:ext cx="4332604" cy="723331"/>
          </a:xfrm>
        </p:spPr>
        <p:txBody>
          <a:bodyPr vert="horz" lIns="91440" tIns="45720" rIns="91440" bIns="45720" rtlCol="0" anchor="t">
            <a:noAutofit/>
          </a:bodyPr>
          <a:lstStyle/>
          <a:p>
            <a:r>
              <a:rPr lang="tr-TR" sz="3200" b="1" noProof="1">
                <a:ea typeface="+mj-lt"/>
                <a:cs typeface="+mj-lt"/>
              </a:rPr>
              <a:t>Line CCC</a:t>
            </a:r>
            <a:endParaRPr lang="en-US" sz="3200" b="1" noProof="1">
              <a:ea typeface="+mj-lt"/>
              <a:cs typeface="+mj-lt"/>
            </a:endParaRPr>
          </a:p>
          <a:p>
            <a:pPr algn="l"/>
            <a:endParaRPr lang="tr-TR" sz="3200" b="1" noProof="1"/>
          </a:p>
        </p:txBody>
      </p:sp>
      <p:sp>
        <p:nvSpPr>
          <p:cNvPr id="4" name="Metin Yer Tutucusu 3">
            <a:extLst>
              <a:ext uri="{FF2B5EF4-FFF2-40B4-BE49-F238E27FC236}">
                <a16:creationId xmlns:a16="http://schemas.microsoft.com/office/drawing/2014/main" id="{71297F77-DB68-976F-E6C3-31C44948839A}"/>
              </a:ext>
            </a:extLst>
          </p:cNvPr>
          <p:cNvSpPr>
            <a:spLocks noGrp="1"/>
          </p:cNvSpPr>
          <p:nvPr>
            <p:ph type="body" sz="half" idx="2"/>
          </p:nvPr>
        </p:nvSpPr>
        <p:spPr>
          <a:xfrm>
            <a:off x="873006" y="1700410"/>
            <a:ext cx="4116514" cy="3769059"/>
          </a:xfrm>
        </p:spPr>
        <p:txBody>
          <a:bodyPr/>
          <a:lstStyle/>
          <a:p>
            <a:pPr algn="l">
              <a:buSzPct val="114999"/>
              <a:buChar char="•"/>
            </a:pPr>
            <a:r>
              <a:rPr lang="tr-TR" sz="2400" noProof="1">
                <a:ea typeface="+mn-lt"/>
                <a:cs typeface="+mn-lt"/>
              </a:rPr>
              <a:t>a new </a:t>
            </a:r>
            <a:r>
              <a:rPr lang="tr-TR" sz="2400" noProof="1">
                <a:latin typeface="Consolas"/>
                <a:ea typeface="+mn-lt"/>
                <a:cs typeface="+mn-lt"/>
              </a:rPr>
              <a:t>Dog</a:t>
            </a:r>
            <a:r>
              <a:rPr lang="tr-TR" sz="2400" noProof="1">
                <a:ea typeface="+mn-lt"/>
                <a:cs typeface="+mn-lt"/>
              </a:rPr>
              <a:t> is created. Let’s say he’s at address 74.</a:t>
            </a:r>
            <a:endParaRPr lang="tr-TR">
              <a:ea typeface="+mn-lt"/>
              <a:cs typeface="+mn-lt"/>
            </a:endParaRPr>
          </a:p>
          <a:p>
            <a:pPr algn="l">
              <a:buChar char="•"/>
            </a:pPr>
            <a:endParaRPr lang="tr-TR" sz="2400" noProof="1">
              <a:ea typeface="+mn-lt"/>
              <a:cs typeface="+mn-lt"/>
            </a:endParaRPr>
          </a:p>
          <a:p>
            <a:pPr algn="l">
              <a:buSzPct val="114999"/>
              <a:buChar char="•"/>
            </a:pPr>
            <a:r>
              <a:rPr lang="tr-TR" sz="2400" noProof="1">
                <a:ea typeface="+mn-lt"/>
                <a:cs typeface="+mn-lt"/>
              </a:rPr>
              <a:t>we assign the parameter </a:t>
            </a:r>
            <a:r>
              <a:rPr lang="tr-TR" sz="2400" noProof="1">
                <a:latin typeface="Consolas"/>
                <a:ea typeface="+mn-lt"/>
                <a:cs typeface="+mn-lt"/>
              </a:rPr>
              <a:t>someDog</a:t>
            </a:r>
            <a:r>
              <a:rPr lang="tr-TR" sz="2400" noProof="1">
                <a:ea typeface="+mn-lt"/>
                <a:cs typeface="+mn-lt"/>
              </a:rPr>
              <a:t> to that address, 74</a:t>
            </a:r>
            <a:endParaRPr lang="tr-TR"/>
          </a:p>
          <a:p>
            <a:pPr algn="l">
              <a:buSzPct val="114999"/>
              <a:buChar char="•"/>
            </a:pPr>
            <a:endParaRPr lang="tr-TR" sz="2400" noProof="1">
              <a:ea typeface="+mn-lt"/>
              <a:cs typeface="+mn-lt"/>
            </a:endParaRPr>
          </a:p>
        </p:txBody>
      </p:sp>
      <p:pic>
        <p:nvPicPr>
          <p:cNvPr id="9" name="Resim 7" descr="metin içeren bir resim&#10;&#10;Açıklama otomatik olarak oluşturuldu">
            <a:extLst>
              <a:ext uri="{FF2B5EF4-FFF2-40B4-BE49-F238E27FC236}">
                <a16:creationId xmlns:a16="http://schemas.microsoft.com/office/drawing/2014/main" id="{61A936EC-A9B9-922F-94BB-C2C784605236}"/>
              </a:ext>
            </a:extLst>
          </p:cNvPr>
          <p:cNvPicPr>
            <a:picLocks noChangeAspect="1"/>
          </p:cNvPicPr>
          <p:nvPr/>
        </p:nvPicPr>
        <p:blipFill>
          <a:blip r:embed="rId2"/>
          <a:stretch>
            <a:fillRect/>
          </a:stretch>
        </p:blipFill>
        <p:spPr>
          <a:xfrm>
            <a:off x="5366519" y="1807127"/>
            <a:ext cx="5487714" cy="1890876"/>
          </a:xfrm>
          <a:prstGeom prst="rect">
            <a:avLst/>
          </a:prstGeom>
        </p:spPr>
      </p:pic>
      <p:pic>
        <p:nvPicPr>
          <p:cNvPr id="15" name="Resim 8" descr="metin içeren bir resim&#10;&#10;Açıklama otomatik olarak oluşturuldu">
            <a:extLst>
              <a:ext uri="{FF2B5EF4-FFF2-40B4-BE49-F238E27FC236}">
                <a16:creationId xmlns:a16="http://schemas.microsoft.com/office/drawing/2014/main" id="{BEBBF21F-BC64-59AC-5E1F-8B30733E4A67}"/>
              </a:ext>
            </a:extLst>
          </p:cNvPr>
          <p:cNvPicPr>
            <a:picLocks noChangeAspect="1"/>
          </p:cNvPicPr>
          <p:nvPr/>
        </p:nvPicPr>
        <p:blipFill>
          <a:blip r:embed="rId3"/>
          <a:stretch>
            <a:fillRect/>
          </a:stretch>
        </p:blipFill>
        <p:spPr>
          <a:xfrm>
            <a:off x="5422379" y="672313"/>
            <a:ext cx="5488042" cy="1133146"/>
          </a:xfrm>
          <a:prstGeom prst="rect">
            <a:avLst/>
          </a:prstGeom>
        </p:spPr>
      </p:pic>
      <p:pic>
        <p:nvPicPr>
          <p:cNvPr id="7" name="Resim 7">
            <a:extLst>
              <a:ext uri="{FF2B5EF4-FFF2-40B4-BE49-F238E27FC236}">
                <a16:creationId xmlns:a16="http://schemas.microsoft.com/office/drawing/2014/main" id="{33CC025D-F8EB-DE76-61A6-2E224FBD2DB6}"/>
              </a:ext>
            </a:extLst>
          </p:cNvPr>
          <p:cNvPicPr>
            <a:picLocks noGrp="1" noChangeAspect="1"/>
          </p:cNvPicPr>
          <p:nvPr>
            <p:ph idx="1"/>
          </p:nvPr>
        </p:nvPicPr>
        <p:blipFill>
          <a:blip r:embed="rId4"/>
          <a:stretch>
            <a:fillRect/>
          </a:stretch>
        </p:blipFill>
        <p:spPr>
          <a:xfrm>
            <a:off x="872944" y="3991174"/>
            <a:ext cx="10461879" cy="2015614"/>
          </a:xfrm>
        </p:spPr>
      </p:pic>
    </p:spTree>
    <p:extLst>
      <p:ext uri="{BB962C8B-B14F-4D97-AF65-F5344CB8AC3E}">
        <p14:creationId xmlns:p14="http://schemas.microsoft.com/office/powerpoint/2010/main" val="423724376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333913-D06C-5A6C-9C83-F3194771062E}"/>
              </a:ext>
            </a:extLst>
          </p:cNvPr>
          <p:cNvSpPr>
            <a:spLocks noGrp="1"/>
          </p:cNvSpPr>
          <p:nvPr>
            <p:ph type="title"/>
          </p:nvPr>
        </p:nvSpPr>
        <p:spPr>
          <a:xfrm>
            <a:off x="873005" y="979101"/>
            <a:ext cx="4332604" cy="723331"/>
          </a:xfrm>
        </p:spPr>
        <p:txBody>
          <a:bodyPr vert="horz" lIns="91440" tIns="45720" rIns="91440" bIns="45720" rtlCol="0" anchor="t">
            <a:noAutofit/>
          </a:bodyPr>
          <a:lstStyle/>
          <a:p>
            <a:r>
              <a:rPr lang="tr-TR" sz="3200" b="1" noProof="1">
                <a:ea typeface="+mj-lt"/>
                <a:cs typeface="+mj-lt"/>
              </a:rPr>
              <a:t>Line DDD</a:t>
            </a:r>
            <a:endParaRPr lang="en-US" sz="3200" b="1" noProof="1">
              <a:ea typeface="+mj-lt"/>
              <a:cs typeface="+mj-lt"/>
            </a:endParaRPr>
          </a:p>
          <a:p>
            <a:pPr algn="l"/>
            <a:endParaRPr lang="tr-TR" sz="3200" b="1" noProof="1"/>
          </a:p>
        </p:txBody>
      </p:sp>
      <p:sp>
        <p:nvSpPr>
          <p:cNvPr id="4" name="Metin Yer Tutucusu 3">
            <a:extLst>
              <a:ext uri="{FF2B5EF4-FFF2-40B4-BE49-F238E27FC236}">
                <a16:creationId xmlns:a16="http://schemas.microsoft.com/office/drawing/2014/main" id="{71297F77-DB68-976F-E6C3-31C44948839A}"/>
              </a:ext>
            </a:extLst>
          </p:cNvPr>
          <p:cNvSpPr>
            <a:spLocks noGrp="1"/>
          </p:cNvSpPr>
          <p:nvPr>
            <p:ph type="body" sz="half" idx="2"/>
          </p:nvPr>
        </p:nvSpPr>
        <p:spPr>
          <a:xfrm>
            <a:off x="873006" y="1700410"/>
            <a:ext cx="4116514" cy="3769059"/>
          </a:xfrm>
        </p:spPr>
        <p:txBody>
          <a:bodyPr/>
          <a:lstStyle/>
          <a:p>
            <a:pPr algn="l">
              <a:buSzPct val="114999"/>
              <a:buChar char="•"/>
            </a:pPr>
            <a:r>
              <a:rPr lang="tr-TR" sz="2400" noProof="1">
                <a:latin typeface="Consolas"/>
                <a:ea typeface="+mn-lt"/>
                <a:cs typeface="+mn-lt"/>
              </a:rPr>
              <a:t>someDog</a:t>
            </a:r>
            <a:r>
              <a:rPr lang="tr-TR" sz="2400" noProof="1">
                <a:ea typeface="+mn-lt"/>
                <a:cs typeface="+mn-lt"/>
              </a:rPr>
              <a:t> is followed to the </a:t>
            </a:r>
            <a:r>
              <a:rPr lang="tr-TR" sz="2400" noProof="1">
                <a:latin typeface="Consolas"/>
                <a:ea typeface="+mn-lt"/>
                <a:cs typeface="+mn-lt"/>
              </a:rPr>
              <a:t>Dog</a:t>
            </a:r>
            <a:r>
              <a:rPr lang="tr-TR" sz="2400" noProof="1">
                <a:ea typeface="+mn-lt"/>
                <a:cs typeface="+mn-lt"/>
              </a:rPr>
              <a:t> it points to (the </a:t>
            </a:r>
            <a:r>
              <a:rPr lang="tr-TR" sz="2400" noProof="1">
                <a:latin typeface="Consolas"/>
                <a:ea typeface="+mn-lt"/>
                <a:cs typeface="+mn-lt"/>
              </a:rPr>
              <a:t>Dog</a:t>
            </a:r>
            <a:r>
              <a:rPr lang="tr-TR" sz="2400" noProof="1">
                <a:ea typeface="+mn-lt"/>
                <a:cs typeface="+mn-lt"/>
              </a:rPr>
              <a:t> object at address 74)</a:t>
            </a:r>
            <a:endParaRPr lang="tr-TR">
              <a:ea typeface="+mn-lt"/>
              <a:cs typeface="+mn-lt"/>
            </a:endParaRPr>
          </a:p>
          <a:p>
            <a:pPr algn="l">
              <a:buChar char="•"/>
            </a:pPr>
            <a:r>
              <a:rPr lang="tr-TR" sz="2400" noProof="1">
                <a:ea typeface="+mn-lt"/>
                <a:cs typeface="+mn-lt"/>
              </a:rPr>
              <a:t>that </a:t>
            </a:r>
            <a:r>
              <a:rPr lang="tr-TR" sz="2400" noProof="1">
                <a:latin typeface="Consolas"/>
                <a:ea typeface="+mn-lt"/>
                <a:cs typeface="+mn-lt"/>
              </a:rPr>
              <a:t>Dog</a:t>
            </a:r>
            <a:r>
              <a:rPr lang="tr-TR" sz="2400" noProof="1">
                <a:ea typeface="+mn-lt"/>
                <a:cs typeface="+mn-lt"/>
              </a:rPr>
              <a:t> (the one at address 74) is asked to change his name to “Rowlf”</a:t>
            </a:r>
            <a:endParaRPr lang="tr-TR"/>
          </a:p>
          <a:p>
            <a:pPr algn="l">
              <a:buSzPct val="114999"/>
              <a:buChar char="•"/>
            </a:pPr>
            <a:endParaRPr lang="tr-TR" sz="2400" noProof="1">
              <a:ea typeface="+mn-lt"/>
              <a:cs typeface="+mn-lt"/>
            </a:endParaRPr>
          </a:p>
        </p:txBody>
      </p:sp>
      <p:pic>
        <p:nvPicPr>
          <p:cNvPr id="9" name="Resim 7" descr="metin içeren bir resim&#10;&#10;Açıklama otomatik olarak oluşturuldu">
            <a:extLst>
              <a:ext uri="{FF2B5EF4-FFF2-40B4-BE49-F238E27FC236}">
                <a16:creationId xmlns:a16="http://schemas.microsoft.com/office/drawing/2014/main" id="{61A936EC-A9B9-922F-94BB-C2C784605236}"/>
              </a:ext>
            </a:extLst>
          </p:cNvPr>
          <p:cNvPicPr>
            <a:picLocks noChangeAspect="1"/>
          </p:cNvPicPr>
          <p:nvPr/>
        </p:nvPicPr>
        <p:blipFill>
          <a:blip r:embed="rId2"/>
          <a:stretch>
            <a:fillRect/>
          </a:stretch>
        </p:blipFill>
        <p:spPr>
          <a:xfrm>
            <a:off x="5366519" y="1807127"/>
            <a:ext cx="5487714" cy="1890876"/>
          </a:xfrm>
          <a:prstGeom prst="rect">
            <a:avLst/>
          </a:prstGeom>
        </p:spPr>
      </p:pic>
      <p:pic>
        <p:nvPicPr>
          <p:cNvPr id="15" name="Resim 8" descr="metin içeren bir resim&#10;&#10;Açıklama otomatik olarak oluşturuldu">
            <a:extLst>
              <a:ext uri="{FF2B5EF4-FFF2-40B4-BE49-F238E27FC236}">
                <a16:creationId xmlns:a16="http://schemas.microsoft.com/office/drawing/2014/main" id="{BEBBF21F-BC64-59AC-5E1F-8B30733E4A67}"/>
              </a:ext>
            </a:extLst>
          </p:cNvPr>
          <p:cNvPicPr>
            <a:picLocks noChangeAspect="1"/>
          </p:cNvPicPr>
          <p:nvPr/>
        </p:nvPicPr>
        <p:blipFill>
          <a:blip r:embed="rId3"/>
          <a:stretch>
            <a:fillRect/>
          </a:stretch>
        </p:blipFill>
        <p:spPr>
          <a:xfrm>
            <a:off x="5422379" y="672313"/>
            <a:ext cx="5488042" cy="1133146"/>
          </a:xfrm>
          <a:prstGeom prst="rect">
            <a:avLst/>
          </a:prstGeom>
        </p:spPr>
      </p:pic>
      <p:pic>
        <p:nvPicPr>
          <p:cNvPr id="6" name="Resim 7">
            <a:extLst>
              <a:ext uri="{FF2B5EF4-FFF2-40B4-BE49-F238E27FC236}">
                <a16:creationId xmlns:a16="http://schemas.microsoft.com/office/drawing/2014/main" id="{D9F4EEE6-4507-A7D9-B886-74AA48767F86}"/>
              </a:ext>
            </a:extLst>
          </p:cNvPr>
          <p:cNvPicPr>
            <a:picLocks noGrp="1" noChangeAspect="1"/>
          </p:cNvPicPr>
          <p:nvPr>
            <p:ph idx="1"/>
          </p:nvPr>
        </p:nvPicPr>
        <p:blipFill>
          <a:blip r:embed="rId4"/>
          <a:stretch>
            <a:fillRect/>
          </a:stretch>
        </p:blipFill>
        <p:spPr>
          <a:xfrm>
            <a:off x="872944" y="4176307"/>
            <a:ext cx="10435603" cy="1894968"/>
          </a:xfrm>
        </p:spPr>
      </p:pic>
    </p:spTree>
    <p:extLst>
      <p:ext uri="{BB962C8B-B14F-4D97-AF65-F5344CB8AC3E}">
        <p14:creationId xmlns:p14="http://schemas.microsoft.com/office/powerpoint/2010/main" val="195240282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7745" y="2840558"/>
            <a:ext cx="8268970" cy="940435"/>
          </a:xfrm>
          <a:prstGeom prst="rect">
            <a:avLst/>
          </a:prstGeom>
        </p:spPr>
        <p:txBody>
          <a:bodyPr vert="horz" wrap="square" lIns="0" tIns="12700" rIns="0" bIns="0" rtlCol="0">
            <a:spAutoFit/>
          </a:bodyPr>
          <a:lstStyle/>
          <a:p>
            <a:pPr marL="12700">
              <a:lnSpc>
                <a:spcPct val="100000"/>
              </a:lnSpc>
              <a:spcBef>
                <a:spcPts val="100"/>
              </a:spcBef>
            </a:pPr>
            <a:r>
              <a:rPr spc="-90"/>
              <a:t>Write</a:t>
            </a:r>
            <a:r>
              <a:rPr spc="-130"/>
              <a:t> </a:t>
            </a:r>
            <a:r>
              <a:rPr spc="-40"/>
              <a:t>Once,</a:t>
            </a:r>
            <a:r>
              <a:rPr spc="-135"/>
              <a:t> </a:t>
            </a:r>
            <a:r>
              <a:rPr spc="-35"/>
              <a:t>Run</a:t>
            </a:r>
            <a:r>
              <a:rPr spc="-125"/>
              <a:t> </a:t>
            </a:r>
            <a:r>
              <a:rPr spc="-65"/>
              <a:t>Anywhere</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333913-D06C-5A6C-9C83-F3194771062E}"/>
              </a:ext>
            </a:extLst>
          </p:cNvPr>
          <p:cNvSpPr>
            <a:spLocks noGrp="1"/>
          </p:cNvSpPr>
          <p:nvPr>
            <p:ph type="title" idx="4294967295"/>
          </p:nvPr>
        </p:nvSpPr>
        <p:spPr>
          <a:xfrm>
            <a:off x="784746" y="990861"/>
            <a:ext cx="4332288" cy="722312"/>
          </a:xfrm>
        </p:spPr>
        <p:txBody>
          <a:bodyPr vert="horz" lIns="91440" tIns="45720" rIns="91440" bIns="45720" rtlCol="0" anchor="t">
            <a:noAutofit/>
          </a:bodyPr>
          <a:lstStyle/>
          <a:p>
            <a:r>
              <a:rPr lang="tr-TR" sz="3200" b="1" noProof="1">
                <a:ea typeface="+mj-lt"/>
                <a:cs typeface="+mj-lt"/>
              </a:rPr>
              <a:t>Did myDog change ?</a:t>
            </a:r>
            <a:endParaRPr lang="en-US" sz="3200" b="1" noProof="1">
              <a:ea typeface="+mj-lt"/>
              <a:cs typeface="+mj-lt"/>
            </a:endParaRPr>
          </a:p>
          <a:p>
            <a:endParaRPr lang="tr-TR" sz="3200" b="1" noProof="1">
              <a:ea typeface="+mj-lt"/>
              <a:cs typeface="+mj-lt"/>
            </a:endParaRPr>
          </a:p>
        </p:txBody>
      </p:sp>
      <p:pic>
        <p:nvPicPr>
          <p:cNvPr id="6" name="Resim 7">
            <a:extLst>
              <a:ext uri="{FF2B5EF4-FFF2-40B4-BE49-F238E27FC236}">
                <a16:creationId xmlns:a16="http://schemas.microsoft.com/office/drawing/2014/main" id="{D9F4EEE6-4507-A7D9-B886-74AA48767F86}"/>
              </a:ext>
            </a:extLst>
          </p:cNvPr>
          <p:cNvPicPr>
            <a:picLocks noGrp="1" noChangeAspect="1"/>
          </p:cNvPicPr>
          <p:nvPr>
            <p:ph idx="4294967295"/>
          </p:nvPr>
        </p:nvPicPr>
        <p:blipFill>
          <a:blip r:embed="rId2"/>
          <a:stretch>
            <a:fillRect/>
          </a:stretch>
        </p:blipFill>
        <p:spPr>
          <a:xfrm>
            <a:off x="830239" y="4176713"/>
            <a:ext cx="10434638" cy="1893887"/>
          </a:xfrm>
        </p:spPr>
      </p:pic>
      <p:pic>
        <p:nvPicPr>
          <p:cNvPr id="9" name="Resim 7" descr="metin içeren bir resim&#10;&#10;Açıklama otomatik olarak oluşturuldu">
            <a:extLst>
              <a:ext uri="{FF2B5EF4-FFF2-40B4-BE49-F238E27FC236}">
                <a16:creationId xmlns:a16="http://schemas.microsoft.com/office/drawing/2014/main" id="{61A936EC-A9B9-922F-94BB-C2C784605236}"/>
              </a:ext>
            </a:extLst>
          </p:cNvPr>
          <p:cNvPicPr>
            <a:picLocks noChangeAspect="1"/>
          </p:cNvPicPr>
          <p:nvPr/>
        </p:nvPicPr>
        <p:blipFill>
          <a:blip r:embed="rId3"/>
          <a:stretch>
            <a:fillRect/>
          </a:stretch>
        </p:blipFill>
        <p:spPr>
          <a:xfrm>
            <a:off x="5366519" y="1807127"/>
            <a:ext cx="5487714" cy="1890876"/>
          </a:xfrm>
          <a:prstGeom prst="rect">
            <a:avLst/>
          </a:prstGeom>
        </p:spPr>
      </p:pic>
      <p:pic>
        <p:nvPicPr>
          <p:cNvPr id="15" name="Resim 8" descr="metin içeren bir resim&#10;&#10;Açıklama otomatik olarak oluşturuldu">
            <a:extLst>
              <a:ext uri="{FF2B5EF4-FFF2-40B4-BE49-F238E27FC236}">
                <a16:creationId xmlns:a16="http://schemas.microsoft.com/office/drawing/2014/main" id="{BEBBF21F-BC64-59AC-5E1F-8B30733E4A67}"/>
              </a:ext>
            </a:extLst>
          </p:cNvPr>
          <p:cNvPicPr>
            <a:picLocks noChangeAspect="1"/>
          </p:cNvPicPr>
          <p:nvPr/>
        </p:nvPicPr>
        <p:blipFill>
          <a:blip r:embed="rId4"/>
          <a:stretch>
            <a:fillRect/>
          </a:stretch>
        </p:blipFill>
        <p:spPr>
          <a:xfrm>
            <a:off x="5422379" y="672313"/>
            <a:ext cx="5488042" cy="1133146"/>
          </a:xfrm>
          <a:prstGeom prst="rect">
            <a:avLst/>
          </a:prstGeom>
        </p:spPr>
      </p:pic>
      <p:sp>
        <p:nvSpPr>
          <p:cNvPr id="7" name="Metin kutusu 6">
            <a:extLst>
              <a:ext uri="{FF2B5EF4-FFF2-40B4-BE49-F238E27FC236}">
                <a16:creationId xmlns:a16="http://schemas.microsoft.com/office/drawing/2014/main" id="{DA5ADBD8-F905-F137-14D3-324AB8D60FFA}"/>
              </a:ext>
            </a:extLst>
          </p:cNvPr>
          <p:cNvSpPr txBox="1"/>
          <p:nvPr/>
        </p:nvSpPr>
        <p:spPr>
          <a:xfrm>
            <a:off x="947762" y="1812119"/>
            <a:ext cx="401371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tr-TR" sz="2400" noProof="1">
                <a:latin typeface="Consolas"/>
              </a:rPr>
              <a:t>myDog</a:t>
            </a:r>
            <a:r>
              <a:rPr lang="tr-TR" sz="2400" noProof="1">
                <a:ea typeface="+mn-lt"/>
                <a:cs typeface="+mn-lt"/>
              </a:rPr>
              <a:t> is a pointer, and not an actual </a:t>
            </a:r>
            <a:r>
              <a:rPr lang="tr-TR" sz="2400" noProof="1">
                <a:latin typeface="Consolas"/>
              </a:rPr>
              <a:t>Dog</a:t>
            </a:r>
            <a:r>
              <a:rPr lang="tr-TR" sz="2400" noProof="1">
                <a:ea typeface="+mn-lt"/>
                <a:cs typeface="+mn-lt"/>
              </a:rPr>
              <a:t>, the answer is </a:t>
            </a:r>
            <a:r>
              <a:rPr lang="tr-TR" sz="2400" b="1" i="1" noProof="1">
                <a:ea typeface="+mn-lt"/>
                <a:cs typeface="+mn-lt"/>
              </a:rPr>
              <a:t>NO</a:t>
            </a:r>
            <a:r>
              <a:rPr lang="tr-TR" sz="2400" noProof="1">
                <a:ea typeface="+mn-lt"/>
                <a:cs typeface="+mn-lt"/>
              </a:rPr>
              <a:t>. </a:t>
            </a:r>
            <a:r>
              <a:rPr lang="tr-TR" sz="2400" noProof="1">
                <a:latin typeface="Consolas"/>
              </a:rPr>
              <a:t>myDog</a:t>
            </a:r>
            <a:r>
              <a:rPr lang="tr-TR" sz="2400" noProof="1">
                <a:ea typeface="+mn-lt"/>
                <a:cs typeface="+mn-lt"/>
              </a:rPr>
              <a:t> still has the value 42; it’s still pointing to the original </a:t>
            </a:r>
            <a:r>
              <a:rPr lang="tr-TR" sz="2400" noProof="1">
                <a:latin typeface="Consolas"/>
              </a:rPr>
              <a:t>Dog</a:t>
            </a:r>
            <a:r>
              <a:rPr lang="tr-TR" sz="2400" noProof="1">
                <a:ea typeface="+mn-lt"/>
                <a:cs typeface="+mn-lt"/>
              </a:rPr>
              <a:t>.</a:t>
            </a:r>
            <a:endParaRPr lang="tr-TR" sz="2400" noProof="1"/>
          </a:p>
        </p:txBody>
      </p:sp>
    </p:spTree>
    <p:extLst>
      <p:ext uri="{BB962C8B-B14F-4D97-AF65-F5344CB8AC3E}">
        <p14:creationId xmlns:p14="http://schemas.microsoft.com/office/powerpoint/2010/main" val="59202238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46C241-EB2E-7D81-AE14-B05FE850A72B}"/>
              </a:ext>
            </a:extLst>
          </p:cNvPr>
          <p:cNvSpPr>
            <a:spLocks noGrp="1"/>
          </p:cNvSpPr>
          <p:nvPr>
            <p:ph type="title"/>
          </p:nvPr>
        </p:nvSpPr>
        <p:spPr/>
        <p:txBody>
          <a:bodyPr/>
          <a:lstStyle/>
          <a:p>
            <a:r>
              <a:rPr lang="tr-TR" noProof="1"/>
              <a:t>Passing Object Reference By Value</a:t>
            </a:r>
          </a:p>
        </p:txBody>
      </p:sp>
      <p:pic>
        <p:nvPicPr>
          <p:cNvPr id="8" name="Resim 8">
            <a:extLst>
              <a:ext uri="{FF2B5EF4-FFF2-40B4-BE49-F238E27FC236}">
                <a16:creationId xmlns:a16="http://schemas.microsoft.com/office/drawing/2014/main" id="{ADC200E2-A8B2-2EC8-2A82-E3362443E762}"/>
              </a:ext>
            </a:extLst>
          </p:cNvPr>
          <p:cNvPicPr>
            <a:picLocks noGrp="1" noChangeAspect="1"/>
          </p:cNvPicPr>
          <p:nvPr>
            <p:ph idx="1"/>
          </p:nvPr>
        </p:nvPicPr>
        <p:blipFill>
          <a:blip r:embed="rId2"/>
          <a:stretch>
            <a:fillRect/>
          </a:stretch>
        </p:blipFill>
        <p:spPr>
          <a:xfrm>
            <a:off x="810304" y="2818266"/>
            <a:ext cx="10560503" cy="2556782"/>
          </a:xfrm>
        </p:spPr>
      </p:pic>
    </p:spTree>
    <p:extLst>
      <p:ext uri="{BB962C8B-B14F-4D97-AF65-F5344CB8AC3E}">
        <p14:creationId xmlns:p14="http://schemas.microsoft.com/office/powerpoint/2010/main" val="260171550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BA2EB6-9959-B860-5404-4BA0191B19CA}"/>
              </a:ext>
            </a:extLst>
          </p:cNvPr>
          <p:cNvSpPr>
            <a:spLocks noGrp="1"/>
          </p:cNvSpPr>
          <p:nvPr>
            <p:ph type="title"/>
          </p:nvPr>
        </p:nvSpPr>
        <p:spPr/>
        <p:txBody>
          <a:bodyPr>
            <a:normAutofit fontScale="90000"/>
          </a:bodyPr>
          <a:lstStyle/>
          <a:p>
            <a:r>
              <a:rPr lang="tr-TR" noProof="1"/>
              <a:t>Pass-by-Reference </a:t>
            </a:r>
            <a:br>
              <a:rPr lang="tr-TR" noProof="1"/>
            </a:br>
            <a:r>
              <a:rPr lang="tr-TR" noProof="1"/>
              <a:t>(Not Allowed In Java)</a:t>
            </a:r>
          </a:p>
        </p:txBody>
      </p:sp>
      <p:pic>
        <p:nvPicPr>
          <p:cNvPr id="4" name="Resim 4">
            <a:extLst>
              <a:ext uri="{FF2B5EF4-FFF2-40B4-BE49-F238E27FC236}">
                <a16:creationId xmlns:a16="http://schemas.microsoft.com/office/drawing/2014/main" id="{9C4131CC-C3FE-BB28-DBF1-A75AF8A29F91}"/>
              </a:ext>
            </a:extLst>
          </p:cNvPr>
          <p:cNvPicPr>
            <a:picLocks noGrp="1" noChangeAspect="1"/>
          </p:cNvPicPr>
          <p:nvPr>
            <p:ph idx="1"/>
          </p:nvPr>
        </p:nvPicPr>
        <p:blipFill>
          <a:blip r:embed="rId2"/>
          <a:stretch>
            <a:fillRect/>
          </a:stretch>
        </p:blipFill>
        <p:spPr>
          <a:xfrm>
            <a:off x="2203876" y="2556932"/>
            <a:ext cx="7784245" cy="3318936"/>
          </a:xfrm>
        </p:spPr>
      </p:pic>
    </p:spTree>
    <p:extLst>
      <p:ext uri="{BB962C8B-B14F-4D97-AF65-F5344CB8AC3E}">
        <p14:creationId xmlns:p14="http://schemas.microsoft.com/office/powerpoint/2010/main" val="54718495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A1686A-50A9-705F-7D2A-5E60C80478B2}"/>
              </a:ext>
            </a:extLst>
          </p:cNvPr>
          <p:cNvSpPr>
            <a:spLocks noGrp="1"/>
          </p:cNvSpPr>
          <p:nvPr>
            <p:ph type="title"/>
          </p:nvPr>
        </p:nvSpPr>
        <p:spPr/>
        <p:txBody>
          <a:bodyPr/>
          <a:lstStyle/>
          <a:p>
            <a:r>
              <a:rPr lang="tr-TR" noProof="1">
                <a:ea typeface="+mj-lt"/>
                <a:cs typeface="+mj-lt"/>
              </a:rPr>
              <a:t>Litmus test</a:t>
            </a:r>
            <a:endParaRPr lang="tr-TR" noProof="1"/>
          </a:p>
        </p:txBody>
      </p:sp>
      <p:sp>
        <p:nvSpPr>
          <p:cNvPr id="3" name="İçerik Yer Tutucusu 2">
            <a:extLst>
              <a:ext uri="{FF2B5EF4-FFF2-40B4-BE49-F238E27FC236}">
                <a16:creationId xmlns:a16="http://schemas.microsoft.com/office/drawing/2014/main" id="{1BAB44E1-F0E4-377A-6631-A26CB39CDB66}"/>
              </a:ext>
            </a:extLst>
          </p:cNvPr>
          <p:cNvSpPr>
            <a:spLocks noGrp="1"/>
          </p:cNvSpPr>
          <p:nvPr>
            <p:ph sz="half" idx="1"/>
          </p:nvPr>
        </p:nvSpPr>
        <p:spPr/>
        <p:txBody>
          <a:bodyPr/>
          <a:lstStyle/>
          <a:p>
            <a:pPr>
              <a:buSzPct val="114999"/>
            </a:pPr>
            <a:r>
              <a:rPr lang="tr-TR" noProof="1">
                <a:ea typeface="+mn-lt"/>
                <a:cs typeface="+mn-lt"/>
              </a:rPr>
              <a:t>There’s a simple “litmus test” for whether a language supports pass-by-reference semantics:</a:t>
            </a:r>
          </a:p>
          <a:p>
            <a:pPr marL="342900" indent="-342900">
              <a:buSzPct val="114999"/>
            </a:pPr>
            <a:r>
              <a:rPr lang="tr-TR" noProof="1">
                <a:ea typeface="+mn-lt"/>
                <a:cs typeface="+mn-lt"/>
              </a:rPr>
              <a:t>actually switches the values of the variables </a:t>
            </a:r>
            <a:r>
              <a:rPr lang="tr-TR" noProof="1">
                <a:latin typeface="Consolas"/>
              </a:rPr>
              <a:t>var1</a:t>
            </a:r>
            <a:r>
              <a:rPr lang="tr-TR" noProof="1">
                <a:ea typeface="+mn-lt"/>
                <a:cs typeface="+mn-lt"/>
              </a:rPr>
              <a:t> and </a:t>
            </a:r>
            <a:r>
              <a:rPr lang="tr-TR" noProof="1">
                <a:latin typeface="Consolas"/>
              </a:rPr>
              <a:t>var2</a:t>
            </a:r>
            <a:r>
              <a:rPr lang="tr-TR" noProof="1">
                <a:ea typeface="+mn-lt"/>
                <a:cs typeface="+mn-lt"/>
              </a:rPr>
              <a:t>, the language supports pass-by-reference semantics.</a:t>
            </a:r>
            <a:endParaRPr lang="tr-TR" noProof="1"/>
          </a:p>
          <a:p>
            <a:pPr>
              <a:buSzPct val="114999"/>
            </a:pPr>
            <a:endParaRPr lang="tr-TR" noProof="1"/>
          </a:p>
        </p:txBody>
      </p:sp>
      <p:pic>
        <p:nvPicPr>
          <p:cNvPr id="6" name="Resim 6" descr="metin içeren bir resim&#10;&#10;Açıklama otomatik olarak oluşturuldu">
            <a:extLst>
              <a:ext uri="{FF2B5EF4-FFF2-40B4-BE49-F238E27FC236}">
                <a16:creationId xmlns:a16="http://schemas.microsoft.com/office/drawing/2014/main" id="{51158937-D63A-0CC2-B2CC-0C5191D77A03}"/>
              </a:ext>
            </a:extLst>
          </p:cNvPr>
          <p:cNvPicPr>
            <a:picLocks noGrp="1" noChangeAspect="1"/>
          </p:cNvPicPr>
          <p:nvPr>
            <p:ph sz="half" idx="2"/>
          </p:nvPr>
        </p:nvPicPr>
        <p:blipFill>
          <a:blip r:embed="rId2"/>
          <a:stretch>
            <a:fillRect/>
          </a:stretch>
        </p:blipFill>
        <p:spPr>
          <a:xfrm>
            <a:off x="6098155" y="3926842"/>
            <a:ext cx="4910958" cy="2232462"/>
          </a:xfrm>
        </p:spPr>
      </p:pic>
      <p:pic>
        <p:nvPicPr>
          <p:cNvPr id="9" name="Resim 9" descr="metin içeren bir resim&#10;&#10;Açıklama otomatik olarak oluşturuldu">
            <a:extLst>
              <a:ext uri="{FF2B5EF4-FFF2-40B4-BE49-F238E27FC236}">
                <a16:creationId xmlns:a16="http://schemas.microsoft.com/office/drawing/2014/main" id="{D0B802D6-3398-F48F-40B3-516316A01CD9}"/>
              </a:ext>
            </a:extLst>
          </p:cNvPr>
          <p:cNvPicPr>
            <a:picLocks noChangeAspect="1"/>
          </p:cNvPicPr>
          <p:nvPr/>
        </p:nvPicPr>
        <p:blipFill>
          <a:blip r:embed="rId3"/>
          <a:stretch>
            <a:fillRect/>
          </a:stretch>
        </p:blipFill>
        <p:spPr>
          <a:xfrm>
            <a:off x="6103226" y="2482905"/>
            <a:ext cx="3427685" cy="1445500"/>
          </a:xfrm>
          <a:prstGeom prst="rect">
            <a:avLst/>
          </a:prstGeom>
        </p:spPr>
      </p:pic>
    </p:spTree>
    <p:extLst>
      <p:ext uri="{BB962C8B-B14F-4D97-AF65-F5344CB8AC3E}">
        <p14:creationId xmlns:p14="http://schemas.microsoft.com/office/powerpoint/2010/main" val="403092470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8696A1-3806-703E-4A3D-5B63E345F2CD}"/>
              </a:ext>
            </a:extLst>
          </p:cNvPr>
          <p:cNvSpPr>
            <a:spLocks noGrp="1"/>
          </p:cNvSpPr>
          <p:nvPr>
            <p:ph type="title"/>
          </p:nvPr>
        </p:nvSpPr>
        <p:spPr/>
        <p:txBody>
          <a:bodyPr/>
          <a:lstStyle/>
          <a:p>
            <a:r>
              <a:rPr lang="tr-TR" noProof="1"/>
              <a:t>Implementation</a:t>
            </a:r>
            <a:r>
              <a:rPr lang="tr-TR"/>
              <a:t> of C++ Language </a:t>
            </a:r>
          </a:p>
        </p:txBody>
      </p:sp>
      <p:pic>
        <p:nvPicPr>
          <p:cNvPr id="5" name="Resim 5" descr="metin içeren bir resim&#10;&#10;Açıklama otomatik olarak oluşturuldu">
            <a:extLst>
              <a:ext uri="{FF2B5EF4-FFF2-40B4-BE49-F238E27FC236}">
                <a16:creationId xmlns:a16="http://schemas.microsoft.com/office/drawing/2014/main" id="{2CBFEDA4-A128-6E08-6AE7-21FB86B2909E}"/>
              </a:ext>
            </a:extLst>
          </p:cNvPr>
          <p:cNvPicPr>
            <a:picLocks noGrp="1" noChangeAspect="1"/>
          </p:cNvPicPr>
          <p:nvPr>
            <p:ph idx="1"/>
          </p:nvPr>
        </p:nvPicPr>
        <p:blipFill>
          <a:blip r:embed="rId2"/>
          <a:stretch>
            <a:fillRect/>
          </a:stretch>
        </p:blipFill>
        <p:spPr>
          <a:xfrm>
            <a:off x="3334569" y="2513558"/>
            <a:ext cx="5509720" cy="3655301"/>
          </a:xfrm>
        </p:spPr>
      </p:pic>
    </p:spTree>
    <p:extLst>
      <p:ext uri="{BB962C8B-B14F-4D97-AF65-F5344CB8AC3E}">
        <p14:creationId xmlns:p14="http://schemas.microsoft.com/office/powerpoint/2010/main" val="404593942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3EB6F9-84B2-963F-B91F-3C50D58E93B1}"/>
              </a:ext>
            </a:extLst>
          </p:cNvPr>
          <p:cNvSpPr>
            <a:spLocks noGrp="1"/>
          </p:cNvSpPr>
          <p:nvPr>
            <p:ph type="title"/>
          </p:nvPr>
        </p:nvSpPr>
        <p:spPr/>
        <p:txBody>
          <a:bodyPr/>
          <a:lstStyle/>
          <a:p>
            <a:r>
              <a:rPr lang="tr-TR" noProof="1">
                <a:ea typeface="+mj-lt"/>
                <a:cs typeface="+mj-lt"/>
              </a:rPr>
              <a:t>Implementation</a:t>
            </a:r>
            <a:r>
              <a:rPr lang="tr-TR">
                <a:ea typeface="+mj-lt"/>
                <a:cs typeface="+mj-lt"/>
              </a:rPr>
              <a:t> of Pascal Language </a:t>
            </a:r>
            <a:endParaRPr lang="en-US">
              <a:ea typeface="+mj-lt"/>
              <a:cs typeface="+mj-lt"/>
            </a:endParaRPr>
          </a:p>
        </p:txBody>
      </p:sp>
      <p:pic>
        <p:nvPicPr>
          <p:cNvPr id="7" name="Resim 7" descr="metin içeren bir resim&#10;&#10;Açıklama otomatik olarak oluşturuldu">
            <a:extLst>
              <a:ext uri="{FF2B5EF4-FFF2-40B4-BE49-F238E27FC236}">
                <a16:creationId xmlns:a16="http://schemas.microsoft.com/office/drawing/2014/main" id="{AEB0B97F-8694-71D6-7E95-10190781CEAF}"/>
              </a:ext>
            </a:extLst>
          </p:cNvPr>
          <p:cNvPicPr>
            <a:picLocks noGrp="1" noChangeAspect="1"/>
          </p:cNvPicPr>
          <p:nvPr>
            <p:ph idx="1"/>
          </p:nvPr>
        </p:nvPicPr>
        <p:blipFill>
          <a:blip r:embed="rId2"/>
          <a:stretch>
            <a:fillRect/>
          </a:stretch>
        </p:blipFill>
        <p:spPr>
          <a:xfrm>
            <a:off x="794680" y="2540328"/>
            <a:ext cx="5110983" cy="3155074"/>
          </a:xfrm>
        </p:spPr>
      </p:pic>
      <p:pic>
        <p:nvPicPr>
          <p:cNvPr id="8" name="Resim 8" descr="metin içeren bir resim&#10;&#10;Açıklama otomatik olarak oluşturuldu">
            <a:extLst>
              <a:ext uri="{FF2B5EF4-FFF2-40B4-BE49-F238E27FC236}">
                <a16:creationId xmlns:a16="http://schemas.microsoft.com/office/drawing/2014/main" id="{8436F7E0-76D3-4026-1AD1-ABAB77D9472C}"/>
              </a:ext>
            </a:extLst>
          </p:cNvPr>
          <p:cNvPicPr>
            <a:picLocks noChangeAspect="1"/>
          </p:cNvPicPr>
          <p:nvPr/>
        </p:nvPicPr>
        <p:blipFill>
          <a:blip r:embed="rId3"/>
          <a:stretch>
            <a:fillRect/>
          </a:stretch>
        </p:blipFill>
        <p:spPr>
          <a:xfrm>
            <a:off x="6090745" y="2540350"/>
            <a:ext cx="5252544" cy="2854610"/>
          </a:xfrm>
          <a:prstGeom prst="rect">
            <a:avLst/>
          </a:prstGeom>
        </p:spPr>
      </p:pic>
    </p:spTree>
    <p:extLst>
      <p:ext uri="{BB962C8B-B14F-4D97-AF65-F5344CB8AC3E}">
        <p14:creationId xmlns:p14="http://schemas.microsoft.com/office/powerpoint/2010/main" val="39051701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2591E7-EB6B-1829-D75D-2203221DD37D}"/>
              </a:ext>
            </a:extLst>
          </p:cNvPr>
          <p:cNvSpPr>
            <a:spLocks noGrp="1"/>
          </p:cNvSpPr>
          <p:nvPr>
            <p:ph type="ctrTitle"/>
          </p:nvPr>
        </p:nvSpPr>
        <p:spPr/>
        <p:txBody>
          <a:bodyPr/>
          <a:lstStyle/>
          <a:p>
            <a:r>
              <a:rPr lang="tr-TR" dirty="0"/>
              <a:t>FINAL</a:t>
            </a:r>
          </a:p>
        </p:txBody>
      </p:sp>
      <p:sp>
        <p:nvSpPr>
          <p:cNvPr id="3" name="Alt Başlık 2">
            <a:extLst>
              <a:ext uri="{FF2B5EF4-FFF2-40B4-BE49-F238E27FC236}">
                <a16:creationId xmlns:a16="http://schemas.microsoft.com/office/drawing/2014/main" id="{99372CE9-3877-5AE2-DD4A-1CC00AFD6A69}"/>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151754977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useBgFill="1">
        <p:nvSpPr>
          <p:cNvPr id="16" name="Freeform: Shape 1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useBgFill="1">
        <p:nvSpPr>
          <p:cNvPr id="18" name="Freeform: Shape 1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Başlık 1"/>
          <p:cNvSpPr>
            <a:spLocks noGrp="1"/>
          </p:cNvSpPr>
          <p:nvPr>
            <p:ph type="ctrTitle"/>
          </p:nvPr>
        </p:nvSpPr>
        <p:spPr>
          <a:xfrm>
            <a:off x="1524003" y="1999615"/>
            <a:ext cx="9144000" cy="2764028"/>
          </a:xfrm>
        </p:spPr>
        <p:txBody>
          <a:bodyPr vert="horz" lIns="91440" tIns="45720" rIns="91440" bIns="45720" rtlCol="0" anchor="ctr">
            <a:normAutofit/>
          </a:bodyPr>
          <a:lstStyle/>
          <a:p>
            <a:r>
              <a:rPr lang="en-US" sz="4500" b="1"/>
              <a:t>Final yerel değişkenler ve parametre değişkenlerinin Java 8'den itibaren kullanımının azalmasının nedenleri ?</a:t>
            </a:r>
          </a:p>
        </p:txBody>
      </p:sp>
      <p:sp>
        <p:nvSpPr>
          <p:cNvPr id="20" name="Rectangle 1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744258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70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7A9BC03-E2AA-6C9B-89C9-9CADB900D788}"/>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217083152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1"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800"/>
          </a:p>
        </p:txBody>
      </p:sp>
      <p:grpSp>
        <p:nvGrpSpPr>
          <p:cNvPr id="2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3"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4"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
        <p:nvSpPr>
          <p:cNvPr id="2" name="Title 1">
            <a:extLst>
              <a:ext uri="{FF2B5EF4-FFF2-40B4-BE49-F238E27FC236}">
                <a16:creationId xmlns:a16="http://schemas.microsoft.com/office/drawing/2014/main" id="{A2C95178-F531-B032-D69C-48C898DE3784}"/>
              </a:ext>
            </a:extLst>
          </p:cNvPr>
          <p:cNvSpPr>
            <a:spLocks noGrp="1"/>
          </p:cNvSpPr>
          <p:nvPr>
            <p:ph type="title"/>
          </p:nvPr>
        </p:nvSpPr>
        <p:spPr>
          <a:xfrm>
            <a:off x="640080" y="1243013"/>
            <a:ext cx="3855720" cy="4371974"/>
          </a:xfrm>
        </p:spPr>
        <p:txBody>
          <a:bodyPr>
            <a:normAutofit/>
          </a:bodyPr>
          <a:lstStyle/>
          <a:p>
            <a:r>
              <a:rPr lang="en-US" sz="3600" b="1">
                <a:solidFill>
                  <a:schemeClr val="tx2"/>
                </a:solidFill>
              </a:rPr>
              <a:t>Final değişkenler</a:t>
            </a:r>
            <a:endParaRPr lang="en-US" sz="3600">
              <a:solidFill>
                <a:schemeClr val="tx2"/>
              </a:solidFill>
            </a:endParaRPr>
          </a:p>
          <a:p>
            <a:endParaRPr lang="en-US" sz="3600">
              <a:solidFill>
                <a:schemeClr val="tx2"/>
              </a:solidFill>
              <a:cs typeface="Calibri Light"/>
            </a:endParaRPr>
          </a:p>
        </p:txBody>
      </p:sp>
      <p:sp>
        <p:nvSpPr>
          <p:cNvPr id="3" name="Content Placeholder 2">
            <a:extLst>
              <a:ext uri="{FF2B5EF4-FFF2-40B4-BE49-F238E27FC236}">
                <a16:creationId xmlns:a16="http://schemas.microsoft.com/office/drawing/2014/main" id="{A31961E2-637B-2D4D-30AF-1BAD2001B2C7}"/>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en-US" sz="1800">
                <a:solidFill>
                  <a:schemeClr val="tx2"/>
                </a:solidFill>
                <a:ea typeface="+mn-lt"/>
                <a:cs typeface="+mn-lt"/>
              </a:rPr>
              <a:t>Final olarak tanımlanan değişkenler </a:t>
            </a:r>
            <a:r>
              <a:rPr lang="en-US" sz="1800" b="1">
                <a:solidFill>
                  <a:schemeClr val="tx2"/>
                </a:solidFill>
                <a:ea typeface="+mn-lt"/>
                <a:cs typeface="+mn-lt"/>
              </a:rPr>
              <a:t>ilk değerlerini aldıktan sonra değiştirilemezler.</a:t>
            </a:r>
            <a:r>
              <a:rPr lang="en-US" sz="1800">
                <a:solidFill>
                  <a:schemeClr val="tx2"/>
                </a:solidFill>
                <a:ea typeface="+mn-lt"/>
                <a:cs typeface="+mn-lt"/>
              </a:rPr>
              <a:t> Bununla birlikte final değişkenlere ilk değer ataması </a:t>
            </a:r>
            <a:r>
              <a:rPr lang="en-US" sz="1800" b="1">
                <a:solidFill>
                  <a:schemeClr val="tx2"/>
                </a:solidFill>
                <a:ea typeface="+mn-lt"/>
                <a:cs typeface="+mn-lt"/>
              </a:rPr>
              <a:t>ya tanımlandığı satırda ya da yapıcı metot içerisinde</a:t>
            </a:r>
            <a:r>
              <a:rPr lang="en-US" sz="1800">
                <a:solidFill>
                  <a:schemeClr val="tx2"/>
                </a:solidFill>
                <a:ea typeface="+mn-lt"/>
                <a:cs typeface="+mn-lt"/>
              </a:rPr>
              <a:t> yapılmalıdır.</a:t>
            </a:r>
          </a:p>
          <a:p>
            <a:pPr marL="0" indent="0">
              <a:buNone/>
            </a:pPr>
            <a:endParaRPr lang="en-US" sz="1800" b="1">
              <a:solidFill>
                <a:schemeClr val="tx2"/>
              </a:solidFill>
              <a:cs typeface="Calibri"/>
            </a:endParaRPr>
          </a:p>
        </p:txBody>
      </p:sp>
    </p:spTree>
    <p:extLst>
      <p:ext uri="{BB962C8B-B14F-4D97-AF65-F5344CB8AC3E}">
        <p14:creationId xmlns:p14="http://schemas.microsoft.com/office/powerpoint/2010/main" val="24272593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07008" y="306324"/>
            <a:ext cx="9875520" cy="5806440"/>
            <a:chOff x="1207008" y="306324"/>
            <a:chExt cx="9875520" cy="5806440"/>
          </a:xfrm>
        </p:grpSpPr>
        <p:sp>
          <p:nvSpPr>
            <p:cNvPr id="3" name="object 3"/>
            <p:cNvSpPr/>
            <p:nvPr/>
          </p:nvSpPr>
          <p:spPr>
            <a:xfrm>
              <a:off x="1207008" y="4343400"/>
              <a:ext cx="9875520" cy="0"/>
            </a:xfrm>
            <a:custGeom>
              <a:avLst/>
              <a:gdLst/>
              <a:ahLst/>
              <a:cxnLst/>
              <a:rect l="l" t="t" r="r" b="b"/>
              <a:pathLst>
                <a:path w="9875520">
                  <a:moveTo>
                    <a:pt x="0" y="0"/>
                  </a:moveTo>
                  <a:lnTo>
                    <a:pt x="9875520" y="0"/>
                  </a:lnTo>
                </a:path>
              </a:pathLst>
            </a:custGeom>
            <a:ln w="6350">
              <a:solidFill>
                <a:srgbClr val="7E7E7E"/>
              </a:solidFill>
            </a:ln>
          </p:spPr>
          <p:txBody>
            <a:bodyPr wrap="square" lIns="0" tIns="0" rIns="0" bIns="0" rtlCol="0"/>
            <a:lstStyle/>
            <a:p>
              <a:endParaRPr/>
            </a:p>
          </p:txBody>
        </p:sp>
        <p:pic>
          <p:nvPicPr>
            <p:cNvPr id="4" name="object 4"/>
            <p:cNvPicPr/>
            <p:nvPr/>
          </p:nvPicPr>
          <p:blipFill>
            <a:blip r:embed="rId2"/>
            <a:stretch>
              <a:fillRect/>
            </a:stretch>
          </p:blipFill>
          <p:spPr>
            <a:xfrm>
              <a:off x="3113531" y="306324"/>
              <a:ext cx="5964936" cy="5806440"/>
            </a:xfrm>
            <a:prstGeom prst="rect">
              <a:avLst/>
            </a:prstGeom>
          </p:spPr>
        </p:pic>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7187-6F53-AF2B-22CB-3E10B30BA9C0}"/>
              </a:ext>
            </a:extLst>
          </p:cNvPr>
          <p:cNvSpPr>
            <a:spLocks noGrp="1"/>
          </p:cNvSpPr>
          <p:nvPr>
            <p:ph type="title"/>
          </p:nvPr>
        </p:nvSpPr>
        <p:spPr/>
        <p:txBody>
          <a:bodyPr/>
          <a:lstStyle/>
          <a:p>
            <a:r>
              <a:rPr lang="en-US">
                <a:ea typeface="+mj-lt"/>
                <a:cs typeface="+mj-lt"/>
              </a:rPr>
              <a:t>Effectively Final</a:t>
            </a:r>
            <a:endParaRPr lang="en-US"/>
          </a:p>
        </p:txBody>
      </p:sp>
      <p:sp>
        <p:nvSpPr>
          <p:cNvPr id="3" name="Content Placeholder 2">
            <a:extLst>
              <a:ext uri="{FF2B5EF4-FFF2-40B4-BE49-F238E27FC236}">
                <a16:creationId xmlns:a16="http://schemas.microsoft.com/office/drawing/2014/main" id="{9346EE02-25C4-4EAE-FCEA-08207E9870EB}"/>
              </a:ext>
            </a:extLst>
          </p:cNvPr>
          <p:cNvSpPr>
            <a:spLocks noGrp="1"/>
          </p:cNvSpPr>
          <p:nvPr>
            <p:ph idx="1"/>
          </p:nvPr>
        </p:nvSpPr>
        <p:spPr/>
        <p:txBody>
          <a:bodyPr vert="horz" lIns="91440" tIns="45720" rIns="91440" bIns="45720" rtlCol="0" anchor="t">
            <a:normAutofit/>
          </a:bodyPr>
          <a:lstStyle/>
          <a:p>
            <a:r>
              <a:rPr lang="en-US">
                <a:ea typeface="+mn-lt"/>
                <a:cs typeface="+mn-lt"/>
              </a:rPr>
              <a:t>Java 8 yeni bir terim tanıttı: effectively final değişkenleri. Final olarak bildirilmeyen, ancak initializationdan sonra değeri asla değişmeyen bir effectively final değişkendir.</a:t>
            </a:r>
            <a:endParaRPr lang="en-US">
              <a:cs typeface="Calibri"/>
            </a:endParaRPr>
          </a:p>
        </p:txBody>
      </p:sp>
    </p:spTree>
    <p:extLst>
      <p:ext uri="{BB962C8B-B14F-4D97-AF65-F5344CB8AC3E}">
        <p14:creationId xmlns:p14="http://schemas.microsoft.com/office/powerpoint/2010/main" val="11685892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D2495F4-27FD-FB04-B667-1081C083800D}"/>
              </a:ext>
            </a:extLst>
          </p:cNvPr>
          <p:cNvPicPr>
            <a:picLocks noGrp="1" noChangeAspect="1"/>
          </p:cNvPicPr>
          <p:nvPr>
            <p:ph idx="1"/>
          </p:nvPr>
        </p:nvPicPr>
        <p:blipFill>
          <a:blip r:embed="rId2"/>
          <a:stretch>
            <a:fillRect/>
          </a:stretch>
        </p:blipFill>
        <p:spPr>
          <a:xfrm>
            <a:off x="647700" y="2180961"/>
            <a:ext cx="10515600" cy="2497667"/>
          </a:xfrm>
        </p:spPr>
      </p:pic>
      <p:sp>
        <p:nvSpPr>
          <p:cNvPr id="8" name="TextBox 7">
            <a:extLst>
              <a:ext uri="{FF2B5EF4-FFF2-40B4-BE49-F238E27FC236}">
                <a16:creationId xmlns:a16="http://schemas.microsoft.com/office/drawing/2014/main" id="{18C9A23A-37C7-9A88-C853-26746472BA2D}"/>
              </a:ext>
            </a:extLst>
          </p:cNvPr>
          <p:cNvSpPr txBox="1"/>
          <p:nvPr/>
        </p:nvSpPr>
        <p:spPr>
          <a:xfrm>
            <a:off x="1000125" y="553640"/>
            <a:ext cx="998339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ea typeface="+mn-lt"/>
                <a:cs typeface="+mn-lt"/>
              </a:rPr>
              <a:t>Bir final değişkenin efecctivelly final  olup olmadığını anlamanın en basit yolu, final anahtar sözcüğünü kaldırmanın kodun derlenmesine ve çalışmasına izin verip vermeyeceğini düşünmektir:</a:t>
            </a:r>
            <a:endParaRPr lang="en-US" sz="2000"/>
          </a:p>
        </p:txBody>
      </p:sp>
    </p:spTree>
    <p:extLst>
      <p:ext uri="{BB962C8B-B14F-4D97-AF65-F5344CB8AC3E}">
        <p14:creationId xmlns:p14="http://schemas.microsoft.com/office/powerpoint/2010/main" val="336533518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39911B4-9D69-6199-11DC-4A8E69D206E0}"/>
              </a:ext>
            </a:extLst>
          </p:cNvPr>
          <p:cNvPicPr>
            <a:picLocks noGrp="1" noChangeAspect="1"/>
          </p:cNvPicPr>
          <p:nvPr>
            <p:ph idx="1"/>
          </p:nvPr>
        </p:nvPicPr>
        <p:blipFill>
          <a:blip r:embed="rId2"/>
          <a:stretch>
            <a:fillRect/>
          </a:stretch>
        </p:blipFill>
        <p:spPr>
          <a:xfrm>
            <a:off x="838200" y="1300103"/>
            <a:ext cx="10515600" cy="3735506"/>
          </a:xfrm>
        </p:spPr>
      </p:pic>
    </p:spTree>
    <p:extLst>
      <p:ext uri="{BB962C8B-B14F-4D97-AF65-F5344CB8AC3E}">
        <p14:creationId xmlns:p14="http://schemas.microsoft.com/office/powerpoint/2010/main" val="323676918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833C92-279E-0279-C2BF-D8E203DA5F23}"/>
              </a:ext>
            </a:extLst>
          </p:cNvPr>
          <p:cNvSpPr>
            <a:spLocks noGrp="1"/>
          </p:cNvSpPr>
          <p:nvPr>
            <p:ph type="title"/>
          </p:nvPr>
        </p:nvSpPr>
        <p:spPr>
          <a:xfrm>
            <a:off x="838200" y="365125"/>
            <a:ext cx="10515600" cy="5810044"/>
          </a:xfrm>
        </p:spPr>
        <p:txBody>
          <a:bodyPr/>
          <a:lstStyle/>
          <a:p>
            <a:r>
              <a:rPr lang="tr-TR" sz="3600" dirty="0"/>
              <a:t>    </a:t>
            </a:r>
            <a:r>
              <a:rPr lang="tr-TR" sz="3600" dirty="0" err="1"/>
              <a:t>System.out.print</a:t>
            </a:r>
            <a:r>
              <a:rPr lang="tr-TR" sz="3600" dirty="0"/>
              <a:t>(’’ </a:t>
            </a:r>
            <a:r>
              <a:rPr lang="tr-TR" sz="3600" b="1" dirty="0">
                <a:solidFill>
                  <a:schemeClr val="accent5">
                    <a:lumMod val="50000"/>
                  </a:schemeClr>
                </a:solidFill>
              </a:rPr>
              <a:t>THENK YOU FOR LISTENING’’</a:t>
            </a:r>
            <a:r>
              <a:rPr lang="tr-TR" sz="3600" dirty="0"/>
              <a:t>);</a:t>
            </a:r>
            <a:endParaRPr lang="tr-TR" sz="3600" b="1" dirty="0">
              <a:solidFill>
                <a:schemeClr val="accent5">
                  <a:lumMod val="50000"/>
                </a:schemeClr>
              </a:solidFill>
            </a:endParaRPr>
          </a:p>
        </p:txBody>
      </p:sp>
    </p:spTree>
    <p:extLst>
      <p:ext uri="{BB962C8B-B14F-4D97-AF65-F5344CB8AC3E}">
        <p14:creationId xmlns:p14="http://schemas.microsoft.com/office/powerpoint/2010/main" val="243470490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06424" y="685800"/>
            <a:ext cx="9979660" cy="5274945"/>
            <a:chOff x="1106424" y="685800"/>
            <a:chExt cx="9979660" cy="5274945"/>
          </a:xfrm>
        </p:grpSpPr>
        <p:sp>
          <p:nvSpPr>
            <p:cNvPr id="3" name="object 3"/>
            <p:cNvSpPr/>
            <p:nvPr/>
          </p:nvSpPr>
          <p:spPr>
            <a:xfrm>
              <a:off x="1207008" y="4343400"/>
              <a:ext cx="9875520" cy="0"/>
            </a:xfrm>
            <a:custGeom>
              <a:avLst/>
              <a:gdLst/>
              <a:ahLst/>
              <a:cxnLst/>
              <a:rect l="l" t="t" r="r" b="b"/>
              <a:pathLst>
                <a:path w="9875520">
                  <a:moveTo>
                    <a:pt x="0" y="0"/>
                  </a:moveTo>
                  <a:lnTo>
                    <a:pt x="9875520" y="0"/>
                  </a:lnTo>
                </a:path>
              </a:pathLst>
            </a:custGeom>
            <a:ln w="6350">
              <a:solidFill>
                <a:srgbClr val="7E7E7E"/>
              </a:solidFill>
            </a:ln>
          </p:spPr>
          <p:txBody>
            <a:bodyPr wrap="square" lIns="0" tIns="0" rIns="0" bIns="0" rtlCol="0"/>
            <a:lstStyle/>
            <a:p>
              <a:endParaRPr/>
            </a:p>
          </p:txBody>
        </p:sp>
        <p:pic>
          <p:nvPicPr>
            <p:cNvPr id="4" name="object 4"/>
            <p:cNvPicPr/>
            <p:nvPr/>
          </p:nvPicPr>
          <p:blipFill>
            <a:blip r:embed="rId2"/>
            <a:stretch>
              <a:fillRect/>
            </a:stretch>
          </p:blipFill>
          <p:spPr>
            <a:xfrm>
              <a:off x="1106424" y="685800"/>
              <a:ext cx="9979152" cy="5274564"/>
            </a:xfrm>
            <a:prstGeom prst="rect">
              <a:avLst/>
            </a:prstGeom>
          </p:spPr>
        </p:pic>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a:stretch>
            <a:fillRect/>
          </a:stretch>
        </p:blipFill>
        <p:spPr>
          <a:xfrm>
            <a:off x="2103120" y="66395"/>
            <a:ext cx="6653155" cy="6055298"/>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5151" y="2872168"/>
            <a:ext cx="2850515" cy="1032510"/>
          </a:xfrm>
          <a:prstGeom prst="rect">
            <a:avLst/>
          </a:prstGeom>
        </p:spPr>
        <p:txBody>
          <a:bodyPr vert="horz" wrap="square" lIns="0" tIns="13335" rIns="0" bIns="0" rtlCol="0">
            <a:spAutoFit/>
          </a:bodyPr>
          <a:lstStyle/>
          <a:p>
            <a:pPr marL="12700">
              <a:lnSpc>
                <a:spcPct val="100000"/>
              </a:lnSpc>
              <a:spcBef>
                <a:spcPts val="105"/>
              </a:spcBef>
            </a:pPr>
            <a:r>
              <a:rPr sz="6600" spc="-360"/>
              <a:t>S</a:t>
            </a:r>
            <a:r>
              <a:rPr sz="6600" spc="-590"/>
              <a:t>T</a:t>
            </a:r>
            <a:r>
              <a:rPr sz="6600" spc="-95"/>
              <a:t>A</a:t>
            </a:r>
            <a:r>
              <a:rPr sz="6600" spc="-375"/>
              <a:t>TİC</a:t>
            </a:r>
            <a:endParaRPr sz="660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EBEA">
              <a:alpha val="70195"/>
            </a:srgbClr>
          </a:solidFill>
        </p:spPr>
        <p:txBody>
          <a:bodyPr wrap="square" lIns="0" tIns="0" rIns="0" bIns="0" rtlCol="0"/>
          <a:lstStyle/>
          <a:p>
            <a:endParaRPr/>
          </a:p>
        </p:txBody>
      </p:sp>
      <p:pic>
        <p:nvPicPr>
          <p:cNvPr id="3" name="object 3"/>
          <p:cNvPicPr/>
          <p:nvPr/>
        </p:nvPicPr>
        <p:blipFill>
          <a:blip r:embed="rId2"/>
          <a:stretch>
            <a:fillRect/>
          </a:stretch>
        </p:blipFill>
        <p:spPr>
          <a:xfrm>
            <a:off x="0" y="0"/>
            <a:ext cx="12192000" cy="2228850"/>
          </a:xfrm>
          <a:prstGeom prst="rect">
            <a:avLst/>
          </a:prstGeom>
        </p:spPr>
      </p:pic>
      <p:sp>
        <p:nvSpPr>
          <p:cNvPr id="4" name="object 4"/>
          <p:cNvSpPr txBox="1">
            <a:spLocks noGrp="1"/>
          </p:cNvSpPr>
          <p:nvPr>
            <p:ph type="title"/>
          </p:nvPr>
        </p:nvSpPr>
        <p:spPr>
          <a:xfrm>
            <a:off x="1277874" y="805815"/>
            <a:ext cx="3827145" cy="701040"/>
          </a:xfrm>
          <a:prstGeom prst="rect">
            <a:avLst/>
          </a:prstGeom>
        </p:spPr>
        <p:txBody>
          <a:bodyPr vert="horz" wrap="square" lIns="0" tIns="16510" rIns="0" bIns="0" rtlCol="0">
            <a:spAutoFit/>
          </a:bodyPr>
          <a:lstStyle/>
          <a:p>
            <a:pPr marL="12700">
              <a:lnSpc>
                <a:spcPct val="100000"/>
              </a:lnSpc>
              <a:spcBef>
                <a:spcPts val="130"/>
              </a:spcBef>
            </a:pPr>
            <a:r>
              <a:rPr sz="4400" spc="-240"/>
              <a:t>S</a:t>
            </a:r>
            <a:r>
              <a:rPr sz="4400" spc="-450"/>
              <a:t>T</a:t>
            </a:r>
            <a:r>
              <a:rPr sz="4400" spc="-90"/>
              <a:t>A</a:t>
            </a:r>
            <a:r>
              <a:rPr sz="4400" spc="-150"/>
              <a:t>T</a:t>
            </a:r>
            <a:r>
              <a:rPr sz="4400" spc="-710"/>
              <a:t>İ</a:t>
            </a:r>
            <a:r>
              <a:rPr sz="4400" spc="145"/>
              <a:t>C</a:t>
            </a:r>
            <a:r>
              <a:rPr sz="4400" spc="-180"/>
              <a:t> </a:t>
            </a:r>
            <a:r>
              <a:rPr sz="4400" spc="140"/>
              <a:t>N</a:t>
            </a:r>
            <a:r>
              <a:rPr sz="4400" spc="-15"/>
              <a:t>E</a:t>
            </a:r>
            <a:r>
              <a:rPr sz="4400" spc="110"/>
              <a:t>D</a:t>
            </a:r>
            <a:r>
              <a:rPr sz="4400" spc="-710"/>
              <a:t>İ</a:t>
            </a:r>
            <a:r>
              <a:rPr sz="4400" spc="-260"/>
              <a:t>R</a:t>
            </a:r>
            <a:endParaRPr sz="4400"/>
          </a:p>
        </p:txBody>
      </p:sp>
      <p:sp>
        <p:nvSpPr>
          <p:cNvPr id="5" name="object 5"/>
          <p:cNvSpPr txBox="1"/>
          <p:nvPr/>
        </p:nvSpPr>
        <p:spPr>
          <a:xfrm>
            <a:off x="1265555" y="2416492"/>
            <a:ext cx="106045" cy="300355"/>
          </a:xfrm>
          <a:prstGeom prst="rect">
            <a:avLst/>
          </a:prstGeom>
        </p:spPr>
        <p:txBody>
          <a:bodyPr vert="horz" wrap="square" lIns="0" tIns="12700" rIns="0" bIns="0" rtlCol="0">
            <a:spAutoFit/>
          </a:bodyPr>
          <a:lstStyle/>
          <a:p>
            <a:pPr marL="12700">
              <a:lnSpc>
                <a:spcPct val="100000"/>
              </a:lnSpc>
              <a:spcBef>
                <a:spcPts val="100"/>
              </a:spcBef>
            </a:pPr>
            <a:r>
              <a:rPr sz="1800">
                <a:solidFill>
                  <a:srgbClr val="A62C52"/>
                </a:solidFill>
                <a:latin typeface="Arial MT"/>
                <a:cs typeface="Arial MT"/>
              </a:rPr>
              <a:t>•</a:t>
            </a:r>
            <a:endParaRPr sz="1800">
              <a:latin typeface="Arial MT"/>
              <a:cs typeface="Arial MT"/>
            </a:endParaRPr>
          </a:p>
        </p:txBody>
      </p:sp>
      <p:pic>
        <p:nvPicPr>
          <p:cNvPr id="6" name="object 6"/>
          <p:cNvPicPr/>
          <p:nvPr/>
        </p:nvPicPr>
        <p:blipFill>
          <a:blip r:embed="rId3"/>
          <a:stretch>
            <a:fillRect/>
          </a:stretch>
        </p:blipFill>
        <p:spPr>
          <a:xfrm>
            <a:off x="1518666" y="2449322"/>
            <a:ext cx="962406" cy="209423"/>
          </a:xfrm>
          <a:prstGeom prst="rect">
            <a:avLst/>
          </a:prstGeom>
        </p:spPr>
      </p:pic>
      <p:sp>
        <p:nvSpPr>
          <p:cNvPr id="7" name="object 7"/>
          <p:cNvSpPr/>
          <p:nvPr/>
        </p:nvSpPr>
        <p:spPr>
          <a:xfrm>
            <a:off x="2562225" y="2495550"/>
            <a:ext cx="540385" cy="161925"/>
          </a:xfrm>
          <a:custGeom>
            <a:avLst/>
            <a:gdLst/>
            <a:ahLst/>
            <a:cxnLst/>
            <a:rect l="l" t="t" r="r" b="b"/>
            <a:pathLst>
              <a:path w="540385" h="161925">
                <a:moveTo>
                  <a:pt x="12318" y="131825"/>
                </a:moveTo>
                <a:lnTo>
                  <a:pt x="0" y="140970"/>
                </a:lnTo>
                <a:lnTo>
                  <a:pt x="4825" y="148082"/>
                </a:lnTo>
                <a:lnTo>
                  <a:pt x="11049" y="153415"/>
                </a:lnTo>
                <a:lnTo>
                  <a:pt x="18668" y="156717"/>
                </a:lnTo>
                <a:lnTo>
                  <a:pt x="26288" y="160147"/>
                </a:lnTo>
                <a:lnTo>
                  <a:pt x="34162" y="161798"/>
                </a:lnTo>
                <a:lnTo>
                  <a:pt x="47117" y="161798"/>
                </a:lnTo>
                <a:lnTo>
                  <a:pt x="76355" y="148589"/>
                </a:lnTo>
                <a:lnTo>
                  <a:pt x="35687" y="148589"/>
                </a:lnTo>
                <a:lnTo>
                  <a:pt x="29844" y="146938"/>
                </a:lnTo>
                <a:lnTo>
                  <a:pt x="19176" y="140588"/>
                </a:lnTo>
                <a:lnTo>
                  <a:pt x="15112" y="136525"/>
                </a:lnTo>
                <a:lnTo>
                  <a:pt x="12318" y="131825"/>
                </a:lnTo>
                <a:close/>
              </a:path>
              <a:path w="540385" h="161925">
                <a:moveTo>
                  <a:pt x="50673" y="49275"/>
                </a:moveTo>
                <a:lnTo>
                  <a:pt x="38354" y="49275"/>
                </a:lnTo>
                <a:lnTo>
                  <a:pt x="33527" y="49911"/>
                </a:lnTo>
                <a:lnTo>
                  <a:pt x="28956" y="51180"/>
                </a:lnTo>
                <a:lnTo>
                  <a:pt x="24383" y="52324"/>
                </a:lnTo>
                <a:lnTo>
                  <a:pt x="20319" y="54228"/>
                </a:lnTo>
                <a:lnTo>
                  <a:pt x="16763" y="56769"/>
                </a:lnTo>
                <a:lnTo>
                  <a:pt x="13207" y="59182"/>
                </a:lnTo>
                <a:lnTo>
                  <a:pt x="10413" y="62484"/>
                </a:lnTo>
                <a:lnTo>
                  <a:pt x="8255" y="66294"/>
                </a:lnTo>
                <a:lnTo>
                  <a:pt x="6095" y="70230"/>
                </a:lnTo>
                <a:lnTo>
                  <a:pt x="5080" y="74929"/>
                </a:lnTo>
                <a:lnTo>
                  <a:pt x="5080" y="85344"/>
                </a:lnTo>
                <a:lnTo>
                  <a:pt x="25526" y="106299"/>
                </a:lnTo>
                <a:lnTo>
                  <a:pt x="29082" y="107441"/>
                </a:lnTo>
                <a:lnTo>
                  <a:pt x="32385" y="108458"/>
                </a:lnTo>
                <a:lnTo>
                  <a:pt x="45847" y="111633"/>
                </a:lnTo>
                <a:lnTo>
                  <a:pt x="53720" y="114300"/>
                </a:lnTo>
                <a:lnTo>
                  <a:pt x="59181" y="117094"/>
                </a:lnTo>
                <a:lnTo>
                  <a:pt x="64516" y="119887"/>
                </a:lnTo>
                <a:lnTo>
                  <a:pt x="67182" y="124078"/>
                </a:lnTo>
                <a:lnTo>
                  <a:pt x="67182" y="133350"/>
                </a:lnTo>
                <a:lnTo>
                  <a:pt x="45466" y="148589"/>
                </a:lnTo>
                <a:lnTo>
                  <a:pt x="76355" y="148589"/>
                </a:lnTo>
                <a:lnTo>
                  <a:pt x="76707" y="148209"/>
                </a:lnTo>
                <a:lnTo>
                  <a:pt x="78993" y="144017"/>
                </a:lnTo>
                <a:lnTo>
                  <a:pt x="81280" y="139953"/>
                </a:lnTo>
                <a:lnTo>
                  <a:pt x="82550" y="134747"/>
                </a:lnTo>
                <a:lnTo>
                  <a:pt x="82550" y="120269"/>
                </a:lnTo>
                <a:lnTo>
                  <a:pt x="45466" y="97282"/>
                </a:lnTo>
                <a:lnTo>
                  <a:pt x="36702" y="95503"/>
                </a:lnTo>
                <a:lnTo>
                  <a:pt x="30225" y="93217"/>
                </a:lnTo>
                <a:lnTo>
                  <a:pt x="26035" y="90550"/>
                </a:lnTo>
                <a:lnTo>
                  <a:pt x="21970" y="87884"/>
                </a:lnTo>
                <a:lnTo>
                  <a:pt x="19938" y="84074"/>
                </a:lnTo>
                <a:lnTo>
                  <a:pt x="19938" y="76073"/>
                </a:lnTo>
                <a:lnTo>
                  <a:pt x="20574" y="73533"/>
                </a:lnTo>
                <a:lnTo>
                  <a:pt x="21843" y="71500"/>
                </a:lnTo>
                <a:lnTo>
                  <a:pt x="23113" y="69341"/>
                </a:lnTo>
                <a:lnTo>
                  <a:pt x="39750" y="62357"/>
                </a:lnTo>
                <a:lnTo>
                  <a:pt x="77216" y="62357"/>
                </a:lnTo>
                <a:lnTo>
                  <a:pt x="72008" y="57658"/>
                </a:lnTo>
                <a:lnTo>
                  <a:pt x="64897" y="54355"/>
                </a:lnTo>
                <a:lnTo>
                  <a:pt x="57912" y="50926"/>
                </a:lnTo>
                <a:lnTo>
                  <a:pt x="50673" y="49275"/>
                </a:lnTo>
                <a:close/>
              </a:path>
              <a:path w="540385" h="161925">
                <a:moveTo>
                  <a:pt x="77216" y="62357"/>
                </a:moveTo>
                <a:lnTo>
                  <a:pt x="48513" y="62357"/>
                </a:lnTo>
                <a:lnTo>
                  <a:pt x="53848" y="63753"/>
                </a:lnTo>
                <a:lnTo>
                  <a:pt x="58419" y="66548"/>
                </a:lnTo>
                <a:lnTo>
                  <a:pt x="63118" y="69341"/>
                </a:lnTo>
                <a:lnTo>
                  <a:pt x="66548" y="73025"/>
                </a:lnTo>
                <a:lnTo>
                  <a:pt x="68833" y="77470"/>
                </a:lnTo>
                <a:lnTo>
                  <a:pt x="80772" y="68452"/>
                </a:lnTo>
                <a:lnTo>
                  <a:pt x="77216" y="62357"/>
                </a:lnTo>
                <a:close/>
              </a:path>
              <a:path w="540385" h="161925">
                <a:moveTo>
                  <a:pt x="134747" y="65024"/>
                </a:moveTo>
                <a:lnTo>
                  <a:pt x="119252" y="65024"/>
                </a:lnTo>
                <a:lnTo>
                  <a:pt x="119252" y="137795"/>
                </a:lnTo>
                <a:lnTo>
                  <a:pt x="143763" y="160400"/>
                </a:lnTo>
                <a:lnTo>
                  <a:pt x="150113" y="160400"/>
                </a:lnTo>
                <a:lnTo>
                  <a:pt x="153416" y="160147"/>
                </a:lnTo>
                <a:lnTo>
                  <a:pt x="159385" y="159130"/>
                </a:lnTo>
                <a:lnTo>
                  <a:pt x="162179" y="158241"/>
                </a:lnTo>
                <a:lnTo>
                  <a:pt x="164845" y="157225"/>
                </a:lnTo>
                <a:lnTo>
                  <a:pt x="164372" y="147192"/>
                </a:lnTo>
                <a:lnTo>
                  <a:pt x="148462" y="147192"/>
                </a:lnTo>
                <a:lnTo>
                  <a:pt x="146304" y="146938"/>
                </a:lnTo>
                <a:lnTo>
                  <a:pt x="144399" y="146303"/>
                </a:lnTo>
                <a:lnTo>
                  <a:pt x="142367" y="145796"/>
                </a:lnTo>
                <a:lnTo>
                  <a:pt x="140716" y="144779"/>
                </a:lnTo>
                <a:lnTo>
                  <a:pt x="139192" y="143383"/>
                </a:lnTo>
                <a:lnTo>
                  <a:pt x="137794" y="141859"/>
                </a:lnTo>
                <a:lnTo>
                  <a:pt x="136651" y="139953"/>
                </a:lnTo>
                <a:lnTo>
                  <a:pt x="135889" y="137287"/>
                </a:lnTo>
                <a:lnTo>
                  <a:pt x="135127" y="134747"/>
                </a:lnTo>
                <a:lnTo>
                  <a:pt x="134790" y="131825"/>
                </a:lnTo>
                <a:lnTo>
                  <a:pt x="134747" y="65024"/>
                </a:lnTo>
                <a:close/>
              </a:path>
              <a:path w="540385" h="161925">
                <a:moveTo>
                  <a:pt x="164211" y="143763"/>
                </a:moveTo>
                <a:lnTo>
                  <a:pt x="162051" y="144779"/>
                </a:lnTo>
                <a:lnTo>
                  <a:pt x="159893" y="145669"/>
                </a:lnTo>
                <a:lnTo>
                  <a:pt x="155067" y="146938"/>
                </a:lnTo>
                <a:lnTo>
                  <a:pt x="152781" y="147192"/>
                </a:lnTo>
                <a:lnTo>
                  <a:pt x="164372" y="147192"/>
                </a:lnTo>
                <a:lnTo>
                  <a:pt x="164211" y="143763"/>
                </a:lnTo>
                <a:close/>
              </a:path>
              <a:path w="540385" h="161925">
                <a:moveTo>
                  <a:pt x="164845" y="52070"/>
                </a:moveTo>
                <a:lnTo>
                  <a:pt x="97027" y="52070"/>
                </a:lnTo>
                <a:lnTo>
                  <a:pt x="97027" y="65024"/>
                </a:lnTo>
                <a:lnTo>
                  <a:pt x="164845" y="65024"/>
                </a:lnTo>
                <a:lnTo>
                  <a:pt x="164845" y="52070"/>
                </a:lnTo>
                <a:close/>
              </a:path>
              <a:path w="540385" h="161925">
                <a:moveTo>
                  <a:pt x="134747" y="21844"/>
                </a:moveTo>
                <a:lnTo>
                  <a:pt x="119252" y="21844"/>
                </a:lnTo>
                <a:lnTo>
                  <a:pt x="119252" y="52070"/>
                </a:lnTo>
                <a:lnTo>
                  <a:pt x="134747" y="52070"/>
                </a:lnTo>
                <a:lnTo>
                  <a:pt x="134747" y="21844"/>
                </a:lnTo>
                <a:close/>
              </a:path>
              <a:path w="540385" h="161925">
                <a:moveTo>
                  <a:pt x="266763" y="62357"/>
                </a:moveTo>
                <a:lnTo>
                  <a:pt x="240919" y="62357"/>
                </a:lnTo>
                <a:lnTo>
                  <a:pt x="248031" y="64642"/>
                </a:lnTo>
                <a:lnTo>
                  <a:pt x="252983" y="69214"/>
                </a:lnTo>
                <a:lnTo>
                  <a:pt x="257810" y="73787"/>
                </a:lnTo>
                <a:lnTo>
                  <a:pt x="260223" y="80772"/>
                </a:lnTo>
                <a:lnTo>
                  <a:pt x="260223" y="93345"/>
                </a:lnTo>
                <a:lnTo>
                  <a:pt x="252978" y="93416"/>
                </a:lnTo>
                <a:lnTo>
                  <a:pt x="245887" y="93630"/>
                </a:lnTo>
                <a:lnTo>
                  <a:pt x="238916" y="93987"/>
                </a:lnTo>
                <a:lnTo>
                  <a:pt x="223012" y="95123"/>
                </a:lnTo>
                <a:lnTo>
                  <a:pt x="215011" y="96647"/>
                </a:lnTo>
                <a:lnTo>
                  <a:pt x="207899" y="99060"/>
                </a:lnTo>
                <a:lnTo>
                  <a:pt x="200913" y="101346"/>
                </a:lnTo>
                <a:lnTo>
                  <a:pt x="195325" y="104901"/>
                </a:lnTo>
                <a:lnTo>
                  <a:pt x="186944" y="114553"/>
                </a:lnTo>
                <a:lnTo>
                  <a:pt x="184912" y="121030"/>
                </a:lnTo>
                <a:lnTo>
                  <a:pt x="184997" y="135636"/>
                </a:lnTo>
                <a:lnTo>
                  <a:pt x="186055" y="140335"/>
                </a:lnTo>
                <a:lnTo>
                  <a:pt x="188539" y="144525"/>
                </a:lnTo>
                <a:lnTo>
                  <a:pt x="190754" y="148462"/>
                </a:lnTo>
                <a:lnTo>
                  <a:pt x="193675" y="151891"/>
                </a:lnTo>
                <a:lnTo>
                  <a:pt x="197357" y="154432"/>
                </a:lnTo>
                <a:lnTo>
                  <a:pt x="200913" y="157099"/>
                </a:lnTo>
                <a:lnTo>
                  <a:pt x="204850" y="159003"/>
                </a:lnTo>
                <a:lnTo>
                  <a:pt x="213487" y="161289"/>
                </a:lnTo>
                <a:lnTo>
                  <a:pt x="217805" y="161798"/>
                </a:lnTo>
                <a:lnTo>
                  <a:pt x="230505" y="161798"/>
                </a:lnTo>
                <a:lnTo>
                  <a:pt x="237998" y="160274"/>
                </a:lnTo>
                <a:lnTo>
                  <a:pt x="244220" y="157099"/>
                </a:lnTo>
                <a:lnTo>
                  <a:pt x="250317" y="154050"/>
                </a:lnTo>
                <a:lnTo>
                  <a:pt x="255768" y="148971"/>
                </a:lnTo>
                <a:lnTo>
                  <a:pt x="222885" y="148971"/>
                </a:lnTo>
                <a:lnTo>
                  <a:pt x="219963" y="148589"/>
                </a:lnTo>
                <a:lnTo>
                  <a:pt x="203073" y="138175"/>
                </a:lnTo>
                <a:lnTo>
                  <a:pt x="201549" y="135636"/>
                </a:lnTo>
                <a:lnTo>
                  <a:pt x="200913" y="132461"/>
                </a:lnTo>
                <a:lnTo>
                  <a:pt x="200913" y="123571"/>
                </a:lnTo>
                <a:lnTo>
                  <a:pt x="236474" y="106299"/>
                </a:lnTo>
                <a:lnTo>
                  <a:pt x="249427" y="105537"/>
                </a:lnTo>
                <a:lnTo>
                  <a:pt x="274955" y="105537"/>
                </a:lnTo>
                <a:lnTo>
                  <a:pt x="274955" y="81661"/>
                </a:lnTo>
                <a:lnTo>
                  <a:pt x="273938" y="75946"/>
                </a:lnTo>
                <a:lnTo>
                  <a:pt x="271780" y="70992"/>
                </a:lnTo>
                <a:lnTo>
                  <a:pt x="269620" y="66166"/>
                </a:lnTo>
                <a:lnTo>
                  <a:pt x="266763" y="62357"/>
                </a:lnTo>
                <a:close/>
              </a:path>
              <a:path w="540385" h="161925">
                <a:moveTo>
                  <a:pt x="275028" y="141604"/>
                </a:moveTo>
                <a:lnTo>
                  <a:pt x="261238" y="141604"/>
                </a:lnTo>
                <a:lnTo>
                  <a:pt x="261354" y="147192"/>
                </a:lnTo>
                <a:lnTo>
                  <a:pt x="261747" y="150495"/>
                </a:lnTo>
                <a:lnTo>
                  <a:pt x="262000" y="153542"/>
                </a:lnTo>
                <a:lnTo>
                  <a:pt x="262477" y="157099"/>
                </a:lnTo>
                <a:lnTo>
                  <a:pt x="262763" y="159003"/>
                </a:lnTo>
                <a:lnTo>
                  <a:pt x="276732" y="159003"/>
                </a:lnTo>
                <a:lnTo>
                  <a:pt x="276225" y="155955"/>
                </a:lnTo>
                <a:lnTo>
                  <a:pt x="275717" y="152273"/>
                </a:lnTo>
                <a:lnTo>
                  <a:pt x="275499" y="148462"/>
                </a:lnTo>
                <a:lnTo>
                  <a:pt x="275179" y="144525"/>
                </a:lnTo>
                <a:lnTo>
                  <a:pt x="275066" y="142875"/>
                </a:lnTo>
                <a:lnTo>
                  <a:pt x="275028" y="141604"/>
                </a:lnTo>
                <a:close/>
              </a:path>
              <a:path w="540385" h="161925">
                <a:moveTo>
                  <a:pt x="274955" y="105537"/>
                </a:moveTo>
                <a:lnTo>
                  <a:pt x="260223" y="105537"/>
                </a:lnTo>
                <a:lnTo>
                  <a:pt x="260223" y="118237"/>
                </a:lnTo>
                <a:lnTo>
                  <a:pt x="259461" y="122809"/>
                </a:lnTo>
                <a:lnTo>
                  <a:pt x="231520" y="148971"/>
                </a:lnTo>
                <a:lnTo>
                  <a:pt x="255768" y="148971"/>
                </a:lnTo>
                <a:lnTo>
                  <a:pt x="255905" y="148844"/>
                </a:lnTo>
                <a:lnTo>
                  <a:pt x="260857" y="141604"/>
                </a:lnTo>
                <a:lnTo>
                  <a:pt x="275028" y="141604"/>
                </a:lnTo>
                <a:lnTo>
                  <a:pt x="274955" y="105537"/>
                </a:lnTo>
                <a:close/>
              </a:path>
              <a:path w="540385" h="161925">
                <a:moveTo>
                  <a:pt x="239141" y="49275"/>
                </a:moveTo>
                <a:lnTo>
                  <a:pt x="224155" y="49275"/>
                </a:lnTo>
                <a:lnTo>
                  <a:pt x="216026" y="50800"/>
                </a:lnTo>
                <a:lnTo>
                  <a:pt x="208787" y="53721"/>
                </a:lnTo>
                <a:lnTo>
                  <a:pt x="201422" y="56514"/>
                </a:lnTo>
                <a:lnTo>
                  <a:pt x="195706" y="60198"/>
                </a:lnTo>
                <a:lnTo>
                  <a:pt x="191262" y="64642"/>
                </a:lnTo>
                <a:lnTo>
                  <a:pt x="200025" y="74929"/>
                </a:lnTo>
                <a:lnTo>
                  <a:pt x="203835" y="71120"/>
                </a:lnTo>
                <a:lnTo>
                  <a:pt x="208406" y="68072"/>
                </a:lnTo>
                <a:lnTo>
                  <a:pt x="219329" y="63500"/>
                </a:lnTo>
                <a:lnTo>
                  <a:pt x="225298" y="62357"/>
                </a:lnTo>
                <a:lnTo>
                  <a:pt x="266763" y="62357"/>
                </a:lnTo>
                <a:lnTo>
                  <a:pt x="266573" y="62102"/>
                </a:lnTo>
                <a:lnTo>
                  <a:pt x="262763" y="58927"/>
                </a:lnTo>
                <a:lnTo>
                  <a:pt x="259080" y="55752"/>
                </a:lnTo>
                <a:lnTo>
                  <a:pt x="254635" y="53339"/>
                </a:lnTo>
                <a:lnTo>
                  <a:pt x="249555" y="51688"/>
                </a:lnTo>
                <a:lnTo>
                  <a:pt x="244601" y="50164"/>
                </a:lnTo>
                <a:lnTo>
                  <a:pt x="239141" y="49275"/>
                </a:lnTo>
                <a:close/>
              </a:path>
              <a:path w="540385" h="161925">
                <a:moveTo>
                  <a:pt x="334772" y="65024"/>
                </a:moveTo>
                <a:lnTo>
                  <a:pt x="319277" y="65024"/>
                </a:lnTo>
                <a:lnTo>
                  <a:pt x="319277" y="137795"/>
                </a:lnTo>
                <a:lnTo>
                  <a:pt x="343788" y="160400"/>
                </a:lnTo>
                <a:lnTo>
                  <a:pt x="350138" y="160400"/>
                </a:lnTo>
                <a:lnTo>
                  <a:pt x="353441" y="160147"/>
                </a:lnTo>
                <a:lnTo>
                  <a:pt x="359410" y="159130"/>
                </a:lnTo>
                <a:lnTo>
                  <a:pt x="362204" y="158241"/>
                </a:lnTo>
                <a:lnTo>
                  <a:pt x="364870" y="157225"/>
                </a:lnTo>
                <a:lnTo>
                  <a:pt x="364397" y="147192"/>
                </a:lnTo>
                <a:lnTo>
                  <a:pt x="348488" y="147192"/>
                </a:lnTo>
                <a:lnTo>
                  <a:pt x="346329" y="146938"/>
                </a:lnTo>
                <a:lnTo>
                  <a:pt x="344424" y="146303"/>
                </a:lnTo>
                <a:lnTo>
                  <a:pt x="342392" y="145796"/>
                </a:lnTo>
                <a:lnTo>
                  <a:pt x="340741" y="144779"/>
                </a:lnTo>
                <a:lnTo>
                  <a:pt x="339217" y="143383"/>
                </a:lnTo>
                <a:lnTo>
                  <a:pt x="337819" y="141859"/>
                </a:lnTo>
                <a:lnTo>
                  <a:pt x="336676" y="139953"/>
                </a:lnTo>
                <a:lnTo>
                  <a:pt x="335914" y="137287"/>
                </a:lnTo>
                <a:lnTo>
                  <a:pt x="335152" y="134747"/>
                </a:lnTo>
                <a:lnTo>
                  <a:pt x="334815" y="131825"/>
                </a:lnTo>
                <a:lnTo>
                  <a:pt x="334772" y="65024"/>
                </a:lnTo>
                <a:close/>
              </a:path>
              <a:path w="540385" h="161925">
                <a:moveTo>
                  <a:pt x="364236" y="143763"/>
                </a:moveTo>
                <a:lnTo>
                  <a:pt x="362076" y="144779"/>
                </a:lnTo>
                <a:lnTo>
                  <a:pt x="359918" y="145669"/>
                </a:lnTo>
                <a:lnTo>
                  <a:pt x="355092" y="146938"/>
                </a:lnTo>
                <a:lnTo>
                  <a:pt x="352806" y="147192"/>
                </a:lnTo>
                <a:lnTo>
                  <a:pt x="364397" y="147192"/>
                </a:lnTo>
                <a:lnTo>
                  <a:pt x="364236" y="143763"/>
                </a:lnTo>
                <a:close/>
              </a:path>
              <a:path w="540385" h="161925">
                <a:moveTo>
                  <a:pt x="364870" y="52070"/>
                </a:moveTo>
                <a:lnTo>
                  <a:pt x="297052" y="52070"/>
                </a:lnTo>
                <a:lnTo>
                  <a:pt x="297052" y="65024"/>
                </a:lnTo>
                <a:lnTo>
                  <a:pt x="364870" y="65024"/>
                </a:lnTo>
                <a:lnTo>
                  <a:pt x="364870" y="52070"/>
                </a:lnTo>
                <a:close/>
              </a:path>
              <a:path w="540385" h="161925">
                <a:moveTo>
                  <a:pt x="334772" y="21844"/>
                </a:moveTo>
                <a:lnTo>
                  <a:pt x="319277" y="21844"/>
                </a:lnTo>
                <a:lnTo>
                  <a:pt x="319277" y="52070"/>
                </a:lnTo>
                <a:lnTo>
                  <a:pt x="334772" y="52070"/>
                </a:lnTo>
                <a:lnTo>
                  <a:pt x="334772" y="21844"/>
                </a:lnTo>
                <a:close/>
              </a:path>
              <a:path w="540385" h="161925">
                <a:moveTo>
                  <a:pt x="403606" y="0"/>
                </a:moveTo>
                <a:lnTo>
                  <a:pt x="398144" y="0"/>
                </a:lnTo>
                <a:lnTo>
                  <a:pt x="395605" y="1015"/>
                </a:lnTo>
                <a:lnTo>
                  <a:pt x="391032" y="5079"/>
                </a:lnTo>
                <a:lnTo>
                  <a:pt x="390017" y="7747"/>
                </a:lnTo>
                <a:lnTo>
                  <a:pt x="390017" y="14097"/>
                </a:lnTo>
                <a:lnTo>
                  <a:pt x="391032" y="16763"/>
                </a:lnTo>
                <a:lnTo>
                  <a:pt x="395605" y="20827"/>
                </a:lnTo>
                <a:lnTo>
                  <a:pt x="398144" y="21844"/>
                </a:lnTo>
                <a:lnTo>
                  <a:pt x="403606" y="21844"/>
                </a:lnTo>
                <a:lnTo>
                  <a:pt x="406145" y="20827"/>
                </a:lnTo>
                <a:lnTo>
                  <a:pt x="410718" y="16763"/>
                </a:lnTo>
                <a:lnTo>
                  <a:pt x="411861" y="14097"/>
                </a:lnTo>
                <a:lnTo>
                  <a:pt x="411861" y="7747"/>
                </a:lnTo>
                <a:lnTo>
                  <a:pt x="410718" y="5079"/>
                </a:lnTo>
                <a:lnTo>
                  <a:pt x="406145" y="1015"/>
                </a:lnTo>
                <a:lnTo>
                  <a:pt x="403606" y="0"/>
                </a:lnTo>
                <a:close/>
              </a:path>
              <a:path w="540385" h="161925">
                <a:moveTo>
                  <a:pt x="408686" y="52070"/>
                </a:moveTo>
                <a:lnTo>
                  <a:pt x="393064" y="52070"/>
                </a:lnTo>
                <a:lnTo>
                  <a:pt x="393064" y="159003"/>
                </a:lnTo>
                <a:lnTo>
                  <a:pt x="408686" y="159003"/>
                </a:lnTo>
                <a:lnTo>
                  <a:pt x="408686" y="52070"/>
                </a:lnTo>
                <a:close/>
              </a:path>
              <a:path w="540385" h="161925">
                <a:moveTo>
                  <a:pt x="506602" y="49275"/>
                </a:moveTo>
                <a:lnTo>
                  <a:pt x="490727" y="49275"/>
                </a:lnTo>
                <a:lnTo>
                  <a:pt x="482854" y="50673"/>
                </a:lnTo>
                <a:lnTo>
                  <a:pt x="475869" y="53594"/>
                </a:lnTo>
                <a:lnTo>
                  <a:pt x="468883" y="56387"/>
                </a:lnTo>
                <a:lnTo>
                  <a:pt x="446353" y="83312"/>
                </a:lnTo>
                <a:lnTo>
                  <a:pt x="443611" y="90042"/>
                </a:lnTo>
                <a:lnTo>
                  <a:pt x="442341" y="97409"/>
                </a:lnTo>
                <a:lnTo>
                  <a:pt x="442341" y="113664"/>
                </a:lnTo>
                <a:lnTo>
                  <a:pt x="443611" y="121030"/>
                </a:lnTo>
                <a:lnTo>
                  <a:pt x="446405" y="127888"/>
                </a:lnTo>
                <a:lnTo>
                  <a:pt x="449072" y="134874"/>
                </a:lnTo>
                <a:lnTo>
                  <a:pt x="453008" y="140842"/>
                </a:lnTo>
                <a:lnTo>
                  <a:pt x="457962" y="145796"/>
                </a:lnTo>
                <a:lnTo>
                  <a:pt x="462914" y="150875"/>
                </a:lnTo>
                <a:lnTo>
                  <a:pt x="468883" y="154812"/>
                </a:lnTo>
                <a:lnTo>
                  <a:pt x="482854" y="160400"/>
                </a:lnTo>
                <a:lnTo>
                  <a:pt x="490727" y="161798"/>
                </a:lnTo>
                <a:lnTo>
                  <a:pt x="508762" y="161798"/>
                </a:lnTo>
                <a:lnTo>
                  <a:pt x="516763" y="160147"/>
                </a:lnTo>
                <a:lnTo>
                  <a:pt x="523367" y="156717"/>
                </a:lnTo>
                <a:lnTo>
                  <a:pt x="529970" y="153415"/>
                </a:lnTo>
                <a:lnTo>
                  <a:pt x="535558" y="148844"/>
                </a:lnTo>
                <a:lnTo>
                  <a:pt x="535766" y="148589"/>
                </a:lnTo>
                <a:lnTo>
                  <a:pt x="493268" y="148589"/>
                </a:lnTo>
                <a:lnTo>
                  <a:pt x="487552" y="147447"/>
                </a:lnTo>
                <a:lnTo>
                  <a:pt x="482600" y="145161"/>
                </a:lnTo>
                <a:lnTo>
                  <a:pt x="477519" y="143001"/>
                </a:lnTo>
                <a:lnTo>
                  <a:pt x="473201" y="139953"/>
                </a:lnTo>
                <a:lnTo>
                  <a:pt x="469773" y="136016"/>
                </a:lnTo>
                <a:lnTo>
                  <a:pt x="466217" y="132207"/>
                </a:lnTo>
                <a:lnTo>
                  <a:pt x="463423" y="127635"/>
                </a:lnTo>
                <a:lnTo>
                  <a:pt x="461518" y="122427"/>
                </a:lnTo>
                <a:lnTo>
                  <a:pt x="459613" y="117348"/>
                </a:lnTo>
                <a:lnTo>
                  <a:pt x="458724" y="111633"/>
                </a:lnTo>
                <a:lnTo>
                  <a:pt x="458724" y="99440"/>
                </a:lnTo>
                <a:lnTo>
                  <a:pt x="459613" y="93852"/>
                </a:lnTo>
                <a:lnTo>
                  <a:pt x="487806" y="63500"/>
                </a:lnTo>
                <a:lnTo>
                  <a:pt x="493394" y="62357"/>
                </a:lnTo>
                <a:lnTo>
                  <a:pt x="535146" y="62357"/>
                </a:lnTo>
                <a:lnTo>
                  <a:pt x="534669" y="61722"/>
                </a:lnTo>
                <a:lnTo>
                  <a:pt x="528701" y="57150"/>
                </a:lnTo>
                <a:lnTo>
                  <a:pt x="521335" y="53975"/>
                </a:lnTo>
                <a:lnTo>
                  <a:pt x="513842" y="50926"/>
                </a:lnTo>
                <a:lnTo>
                  <a:pt x="506602" y="49275"/>
                </a:lnTo>
                <a:close/>
              </a:path>
              <a:path w="540385" h="161925">
                <a:moveTo>
                  <a:pt x="528447" y="134620"/>
                </a:moveTo>
                <a:lnTo>
                  <a:pt x="506349" y="148589"/>
                </a:lnTo>
                <a:lnTo>
                  <a:pt x="535766" y="148589"/>
                </a:lnTo>
                <a:lnTo>
                  <a:pt x="540131" y="143255"/>
                </a:lnTo>
                <a:lnTo>
                  <a:pt x="528447" y="134620"/>
                </a:lnTo>
                <a:close/>
              </a:path>
              <a:path w="540385" h="161925">
                <a:moveTo>
                  <a:pt x="535146" y="62357"/>
                </a:moveTo>
                <a:lnTo>
                  <a:pt x="505460" y="62357"/>
                </a:lnTo>
                <a:lnTo>
                  <a:pt x="510920" y="63753"/>
                </a:lnTo>
                <a:lnTo>
                  <a:pt x="515747" y="66294"/>
                </a:lnTo>
                <a:lnTo>
                  <a:pt x="520700" y="68961"/>
                </a:lnTo>
                <a:lnTo>
                  <a:pt x="524510" y="72389"/>
                </a:lnTo>
                <a:lnTo>
                  <a:pt x="527050" y="76580"/>
                </a:lnTo>
                <a:lnTo>
                  <a:pt x="539242" y="67817"/>
                </a:lnTo>
                <a:lnTo>
                  <a:pt x="535146" y="62357"/>
                </a:lnTo>
                <a:close/>
              </a:path>
            </a:pathLst>
          </a:custGeom>
          <a:solidFill>
            <a:srgbClr val="000000">
              <a:alpha val="79998"/>
            </a:srgbClr>
          </a:solidFill>
        </p:spPr>
        <p:txBody>
          <a:bodyPr wrap="square" lIns="0" tIns="0" rIns="0" bIns="0" rtlCol="0"/>
          <a:lstStyle/>
          <a:p>
            <a:endParaRPr/>
          </a:p>
        </p:txBody>
      </p:sp>
      <p:pic>
        <p:nvPicPr>
          <p:cNvPr id="8" name="object 8"/>
          <p:cNvPicPr/>
          <p:nvPr/>
        </p:nvPicPr>
        <p:blipFill>
          <a:blip r:embed="rId4"/>
          <a:stretch>
            <a:fillRect/>
          </a:stretch>
        </p:blipFill>
        <p:spPr>
          <a:xfrm>
            <a:off x="3165094" y="2481833"/>
            <a:ext cx="6333362" cy="227711"/>
          </a:xfrm>
          <a:prstGeom prst="rect">
            <a:avLst/>
          </a:prstGeom>
        </p:spPr>
      </p:pic>
      <p:pic>
        <p:nvPicPr>
          <p:cNvPr id="9" name="object 9"/>
          <p:cNvPicPr/>
          <p:nvPr/>
        </p:nvPicPr>
        <p:blipFill>
          <a:blip r:embed="rId5"/>
          <a:stretch>
            <a:fillRect/>
          </a:stretch>
        </p:blipFill>
        <p:spPr>
          <a:xfrm>
            <a:off x="1518411" y="2777108"/>
            <a:ext cx="1234058" cy="225298"/>
          </a:xfrm>
          <a:prstGeom prst="rect">
            <a:avLst/>
          </a:prstGeom>
        </p:spPr>
      </p:pic>
      <p:sp>
        <p:nvSpPr>
          <p:cNvPr id="10" name="object 10"/>
          <p:cNvSpPr/>
          <p:nvPr/>
        </p:nvSpPr>
        <p:spPr>
          <a:xfrm>
            <a:off x="2838450" y="2790825"/>
            <a:ext cx="540385" cy="161925"/>
          </a:xfrm>
          <a:custGeom>
            <a:avLst/>
            <a:gdLst/>
            <a:ahLst/>
            <a:cxnLst/>
            <a:rect l="l" t="t" r="r" b="b"/>
            <a:pathLst>
              <a:path w="540385" h="161925">
                <a:moveTo>
                  <a:pt x="12318" y="131825"/>
                </a:moveTo>
                <a:lnTo>
                  <a:pt x="0" y="140970"/>
                </a:lnTo>
                <a:lnTo>
                  <a:pt x="4825" y="148082"/>
                </a:lnTo>
                <a:lnTo>
                  <a:pt x="11049" y="153415"/>
                </a:lnTo>
                <a:lnTo>
                  <a:pt x="18668" y="156717"/>
                </a:lnTo>
                <a:lnTo>
                  <a:pt x="26288" y="160147"/>
                </a:lnTo>
                <a:lnTo>
                  <a:pt x="34162" y="161798"/>
                </a:lnTo>
                <a:lnTo>
                  <a:pt x="47117" y="161798"/>
                </a:lnTo>
                <a:lnTo>
                  <a:pt x="76355" y="148589"/>
                </a:lnTo>
                <a:lnTo>
                  <a:pt x="35687" y="148589"/>
                </a:lnTo>
                <a:lnTo>
                  <a:pt x="29844" y="146938"/>
                </a:lnTo>
                <a:lnTo>
                  <a:pt x="19176" y="140588"/>
                </a:lnTo>
                <a:lnTo>
                  <a:pt x="15112" y="136525"/>
                </a:lnTo>
                <a:lnTo>
                  <a:pt x="12318" y="131825"/>
                </a:lnTo>
                <a:close/>
              </a:path>
              <a:path w="540385" h="161925">
                <a:moveTo>
                  <a:pt x="50673" y="49275"/>
                </a:moveTo>
                <a:lnTo>
                  <a:pt x="38354" y="49275"/>
                </a:lnTo>
                <a:lnTo>
                  <a:pt x="33527" y="49911"/>
                </a:lnTo>
                <a:lnTo>
                  <a:pt x="28956" y="51180"/>
                </a:lnTo>
                <a:lnTo>
                  <a:pt x="24383" y="52324"/>
                </a:lnTo>
                <a:lnTo>
                  <a:pt x="20319" y="54228"/>
                </a:lnTo>
                <a:lnTo>
                  <a:pt x="16763" y="56769"/>
                </a:lnTo>
                <a:lnTo>
                  <a:pt x="13207" y="59182"/>
                </a:lnTo>
                <a:lnTo>
                  <a:pt x="10413" y="62484"/>
                </a:lnTo>
                <a:lnTo>
                  <a:pt x="8255" y="66294"/>
                </a:lnTo>
                <a:lnTo>
                  <a:pt x="6095" y="70230"/>
                </a:lnTo>
                <a:lnTo>
                  <a:pt x="5080" y="74929"/>
                </a:lnTo>
                <a:lnTo>
                  <a:pt x="5080" y="85344"/>
                </a:lnTo>
                <a:lnTo>
                  <a:pt x="25526" y="106299"/>
                </a:lnTo>
                <a:lnTo>
                  <a:pt x="29082" y="107441"/>
                </a:lnTo>
                <a:lnTo>
                  <a:pt x="32385" y="108458"/>
                </a:lnTo>
                <a:lnTo>
                  <a:pt x="45847" y="111633"/>
                </a:lnTo>
                <a:lnTo>
                  <a:pt x="53720" y="114300"/>
                </a:lnTo>
                <a:lnTo>
                  <a:pt x="59181" y="117094"/>
                </a:lnTo>
                <a:lnTo>
                  <a:pt x="64516" y="119887"/>
                </a:lnTo>
                <a:lnTo>
                  <a:pt x="67182" y="124078"/>
                </a:lnTo>
                <a:lnTo>
                  <a:pt x="67182" y="133350"/>
                </a:lnTo>
                <a:lnTo>
                  <a:pt x="45466" y="148589"/>
                </a:lnTo>
                <a:lnTo>
                  <a:pt x="76355" y="148589"/>
                </a:lnTo>
                <a:lnTo>
                  <a:pt x="76707" y="148209"/>
                </a:lnTo>
                <a:lnTo>
                  <a:pt x="78993" y="144017"/>
                </a:lnTo>
                <a:lnTo>
                  <a:pt x="81280" y="139953"/>
                </a:lnTo>
                <a:lnTo>
                  <a:pt x="82550" y="134747"/>
                </a:lnTo>
                <a:lnTo>
                  <a:pt x="82550" y="120269"/>
                </a:lnTo>
                <a:lnTo>
                  <a:pt x="45466" y="97282"/>
                </a:lnTo>
                <a:lnTo>
                  <a:pt x="36702" y="95503"/>
                </a:lnTo>
                <a:lnTo>
                  <a:pt x="30225" y="93217"/>
                </a:lnTo>
                <a:lnTo>
                  <a:pt x="26035" y="90550"/>
                </a:lnTo>
                <a:lnTo>
                  <a:pt x="21970" y="87884"/>
                </a:lnTo>
                <a:lnTo>
                  <a:pt x="19938" y="84074"/>
                </a:lnTo>
                <a:lnTo>
                  <a:pt x="19938" y="76073"/>
                </a:lnTo>
                <a:lnTo>
                  <a:pt x="20574" y="73533"/>
                </a:lnTo>
                <a:lnTo>
                  <a:pt x="21843" y="71500"/>
                </a:lnTo>
                <a:lnTo>
                  <a:pt x="23113" y="69341"/>
                </a:lnTo>
                <a:lnTo>
                  <a:pt x="39750" y="62357"/>
                </a:lnTo>
                <a:lnTo>
                  <a:pt x="77216" y="62357"/>
                </a:lnTo>
                <a:lnTo>
                  <a:pt x="72008" y="57658"/>
                </a:lnTo>
                <a:lnTo>
                  <a:pt x="64897" y="54355"/>
                </a:lnTo>
                <a:lnTo>
                  <a:pt x="57912" y="50926"/>
                </a:lnTo>
                <a:lnTo>
                  <a:pt x="50673" y="49275"/>
                </a:lnTo>
                <a:close/>
              </a:path>
              <a:path w="540385" h="161925">
                <a:moveTo>
                  <a:pt x="77216" y="62357"/>
                </a:moveTo>
                <a:lnTo>
                  <a:pt x="48513" y="62357"/>
                </a:lnTo>
                <a:lnTo>
                  <a:pt x="53848" y="63753"/>
                </a:lnTo>
                <a:lnTo>
                  <a:pt x="58419" y="66548"/>
                </a:lnTo>
                <a:lnTo>
                  <a:pt x="63118" y="69341"/>
                </a:lnTo>
                <a:lnTo>
                  <a:pt x="66548" y="73025"/>
                </a:lnTo>
                <a:lnTo>
                  <a:pt x="68833" y="77470"/>
                </a:lnTo>
                <a:lnTo>
                  <a:pt x="80772" y="68452"/>
                </a:lnTo>
                <a:lnTo>
                  <a:pt x="77216" y="62357"/>
                </a:lnTo>
                <a:close/>
              </a:path>
              <a:path w="540385" h="161925">
                <a:moveTo>
                  <a:pt x="134747" y="65024"/>
                </a:moveTo>
                <a:lnTo>
                  <a:pt x="119252" y="65024"/>
                </a:lnTo>
                <a:lnTo>
                  <a:pt x="119252" y="137795"/>
                </a:lnTo>
                <a:lnTo>
                  <a:pt x="143763" y="160400"/>
                </a:lnTo>
                <a:lnTo>
                  <a:pt x="150113" y="160400"/>
                </a:lnTo>
                <a:lnTo>
                  <a:pt x="153416" y="160147"/>
                </a:lnTo>
                <a:lnTo>
                  <a:pt x="159385" y="159130"/>
                </a:lnTo>
                <a:lnTo>
                  <a:pt x="162179" y="158241"/>
                </a:lnTo>
                <a:lnTo>
                  <a:pt x="164845" y="157225"/>
                </a:lnTo>
                <a:lnTo>
                  <a:pt x="164372" y="147192"/>
                </a:lnTo>
                <a:lnTo>
                  <a:pt x="148462" y="147192"/>
                </a:lnTo>
                <a:lnTo>
                  <a:pt x="146304" y="146938"/>
                </a:lnTo>
                <a:lnTo>
                  <a:pt x="144399" y="146303"/>
                </a:lnTo>
                <a:lnTo>
                  <a:pt x="142367" y="145796"/>
                </a:lnTo>
                <a:lnTo>
                  <a:pt x="140716" y="144779"/>
                </a:lnTo>
                <a:lnTo>
                  <a:pt x="139192" y="143383"/>
                </a:lnTo>
                <a:lnTo>
                  <a:pt x="137794" y="141859"/>
                </a:lnTo>
                <a:lnTo>
                  <a:pt x="136651" y="139953"/>
                </a:lnTo>
                <a:lnTo>
                  <a:pt x="135889" y="137287"/>
                </a:lnTo>
                <a:lnTo>
                  <a:pt x="135127" y="134747"/>
                </a:lnTo>
                <a:lnTo>
                  <a:pt x="134790" y="131825"/>
                </a:lnTo>
                <a:lnTo>
                  <a:pt x="134747" y="65024"/>
                </a:lnTo>
                <a:close/>
              </a:path>
              <a:path w="540385" h="161925">
                <a:moveTo>
                  <a:pt x="164211" y="143763"/>
                </a:moveTo>
                <a:lnTo>
                  <a:pt x="162051" y="144779"/>
                </a:lnTo>
                <a:lnTo>
                  <a:pt x="159893" y="145669"/>
                </a:lnTo>
                <a:lnTo>
                  <a:pt x="155067" y="146938"/>
                </a:lnTo>
                <a:lnTo>
                  <a:pt x="152781" y="147192"/>
                </a:lnTo>
                <a:lnTo>
                  <a:pt x="164372" y="147192"/>
                </a:lnTo>
                <a:lnTo>
                  <a:pt x="164211" y="143763"/>
                </a:lnTo>
                <a:close/>
              </a:path>
              <a:path w="540385" h="161925">
                <a:moveTo>
                  <a:pt x="164845" y="52070"/>
                </a:moveTo>
                <a:lnTo>
                  <a:pt x="97027" y="52070"/>
                </a:lnTo>
                <a:lnTo>
                  <a:pt x="97027" y="65024"/>
                </a:lnTo>
                <a:lnTo>
                  <a:pt x="164845" y="65024"/>
                </a:lnTo>
                <a:lnTo>
                  <a:pt x="164845" y="52070"/>
                </a:lnTo>
                <a:close/>
              </a:path>
              <a:path w="540385" h="161925">
                <a:moveTo>
                  <a:pt x="134747" y="21844"/>
                </a:moveTo>
                <a:lnTo>
                  <a:pt x="119252" y="21844"/>
                </a:lnTo>
                <a:lnTo>
                  <a:pt x="119252" y="52070"/>
                </a:lnTo>
                <a:lnTo>
                  <a:pt x="134747" y="52070"/>
                </a:lnTo>
                <a:lnTo>
                  <a:pt x="134747" y="21844"/>
                </a:lnTo>
                <a:close/>
              </a:path>
              <a:path w="540385" h="161925">
                <a:moveTo>
                  <a:pt x="266763" y="62357"/>
                </a:moveTo>
                <a:lnTo>
                  <a:pt x="240919" y="62357"/>
                </a:lnTo>
                <a:lnTo>
                  <a:pt x="248031" y="64642"/>
                </a:lnTo>
                <a:lnTo>
                  <a:pt x="252983" y="69214"/>
                </a:lnTo>
                <a:lnTo>
                  <a:pt x="257810" y="73787"/>
                </a:lnTo>
                <a:lnTo>
                  <a:pt x="260223" y="80772"/>
                </a:lnTo>
                <a:lnTo>
                  <a:pt x="260223" y="93345"/>
                </a:lnTo>
                <a:lnTo>
                  <a:pt x="252978" y="93416"/>
                </a:lnTo>
                <a:lnTo>
                  <a:pt x="245887" y="93630"/>
                </a:lnTo>
                <a:lnTo>
                  <a:pt x="238916" y="93987"/>
                </a:lnTo>
                <a:lnTo>
                  <a:pt x="223012" y="95123"/>
                </a:lnTo>
                <a:lnTo>
                  <a:pt x="215011" y="96647"/>
                </a:lnTo>
                <a:lnTo>
                  <a:pt x="207899" y="99060"/>
                </a:lnTo>
                <a:lnTo>
                  <a:pt x="200913" y="101346"/>
                </a:lnTo>
                <a:lnTo>
                  <a:pt x="195325" y="104901"/>
                </a:lnTo>
                <a:lnTo>
                  <a:pt x="186944" y="114553"/>
                </a:lnTo>
                <a:lnTo>
                  <a:pt x="184912" y="121030"/>
                </a:lnTo>
                <a:lnTo>
                  <a:pt x="184997" y="135636"/>
                </a:lnTo>
                <a:lnTo>
                  <a:pt x="186055" y="140335"/>
                </a:lnTo>
                <a:lnTo>
                  <a:pt x="188539" y="144525"/>
                </a:lnTo>
                <a:lnTo>
                  <a:pt x="190754" y="148462"/>
                </a:lnTo>
                <a:lnTo>
                  <a:pt x="193675" y="151891"/>
                </a:lnTo>
                <a:lnTo>
                  <a:pt x="197357" y="154432"/>
                </a:lnTo>
                <a:lnTo>
                  <a:pt x="200913" y="157099"/>
                </a:lnTo>
                <a:lnTo>
                  <a:pt x="204850" y="159003"/>
                </a:lnTo>
                <a:lnTo>
                  <a:pt x="213487" y="161289"/>
                </a:lnTo>
                <a:lnTo>
                  <a:pt x="217805" y="161798"/>
                </a:lnTo>
                <a:lnTo>
                  <a:pt x="230505" y="161798"/>
                </a:lnTo>
                <a:lnTo>
                  <a:pt x="237998" y="160274"/>
                </a:lnTo>
                <a:lnTo>
                  <a:pt x="244220" y="157099"/>
                </a:lnTo>
                <a:lnTo>
                  <a:pt x="250317" y="154050"/>
                </a:lnTo>
                <a:lnTo>
                  <a:pt x="255768" y="148971"/>
                </a:lnTo>
                <a:lnTo>
                  <a:pt x="222885" y="148971"/>
                </a:lnTo>
                <a:lnTo>
                  <a:pt x="219963" y="148589"/>
                </a:lnTo>
                <a:lnTo>
                  <a:pt x="203073" y="138175"/>
                </a:lnTo>
                <a:lnTo>
                  <a:pt x="201549" y="135636"/>
                </a:lnTo>
                <a:lnTo>
                  <a:pt x="200913" y="132461"/>
                </a:lnTo>
                <a:lnTo>
                  <a:pt x="200913" y="123571"/>
                </a:lnTo>
                <a:lnTo>
                  <a:pt x="236474" y="106299"/>
                </a:lnTo>
                <a:lnTo>
                  <a:pt x="249427" y="105537"/>
                </a:lnTo>
                <a:lnTo>
                  <a:pt x="274955" y="105537"/>
                </a:lnTo>
                <a:lnTo>
                  <a:pt x="274955" y="81661"/>
                </a:lnTo>
                <a:lnTo>
                  <a:pt x="273938" y="75946"/>
                </a:lnTo>
                <a:lnTo>
                  <a:pt x="271780" y="70992"/>
                </a:lnTo>
                <a:lnTo>
                  <a:pt x="269620" y="66166"/>
                </a:lnTo>
                <a:lnTo>
                  <a:pt x="266763" y="62357"/>
                </a:lnTo>
                <a:close/>
              </a:path>
              <a:path w="540385" h="161925">
                <a:moveTo>
                  <a:pt x="275028" y="141604"/>
                </a:moveTo>
                <a:lnTo>
                  <a:pt x="261238" y="141604"/>
                </a:lnTo>
                <a:lnTo>
                  <a:pt x="261354" y="147192"/>
                </a:lnTo>
                <a:lnTo>
                  <a:pt x="261747" y="150495"/>
                </a:lnTo>
                <a:lnTo>
                  <a:pt x="262000" y="153542"/>
                </a:lnTo>
                <a:lnTo>
                  <a:pt x="262477" y="157099"/>
                </a:lnTo>
                <a:lnTo>
                  <a:pt x="262763" y="159003"/>
                </a:lnTo>
                <a:lnTo>
                  <a:pt x="276732" y="159003"/>
                </a:lnTo>
                <a:lnTo>
                  <a:pt x="276225" y="155955"/>
                </a:lnTo>
                <a:lnTo>
                  <a:pt x="275717" y="152273"/>
                </a:lnTo>
                <a:lnTo>
                  <a:pt x="275499" y="148462"/>
                </a:lnTo>
                <a:lnTo>
                  <a:pt x="275179" y="144525"/>
                </a:lnTo>
                <a:lnTo>
                  <a:pt x="275066" y="142875"/>
                </a:lnTo>
                <a:lnTo>
                  <a:pt x="275028" y="141604"/>
                </a:lnTo>
                <a:close/>
              </a:path>
              <a:path w="540385" h="161925">
                <a:moveTo>
                  <a:pt x="274955" y="105537"/>
                </a:moveTo>
                <a:lnTo>
                  <a:pt x="260223" y="105537"/>
                </a:lnTo>
                <a:lnTo>
                  <a:pt x="260223" y="118237"/>
                </a:lnTo>
                <a:lnTo>
                  <a:pt x="259461" y="122809"/>
                </a:lnTo>
                <a:lnTo>
                  <a:pt x="231520" y="148971"/>
                </a:lnTo>
                <a:lnTo>
                  <a:pt x="255768" y="148971"/>
                </a:lnTo>
                <a:lnTo>
                  <a:pt x="255905" y="148844"/>
                </a:lnTo>
                <a:lnTo>
                  <a:pt x="260857" y="141604"/>
                </a:lnTo>
                <a:lnTo>
                  <a:pt x="275028" y="141604"/>
                </a:lnTo>
                <a:lnTo>
                  <a:pt x="274955" y="105537"/>
                </a:lnTo>
                <a:close/>
              </a:path>
              <a:path w="540385" h="161925">
                <a:moveTo>
                  <a:pt x="239141" y="49275"/>
                </a:moveTo>
                <a:lnTo>
                  <a:pt x="224155" y="49275"/>
                </a:lnTo>
                <a:lnTo>
                  <a:pt x="216026" y="50800"/>
                </a:lnTo>
                <a:lnTo>
                  <a:pt x="208787" y="53721"/>
                </a:lnTo>
                <a:lnTo>
                  <a:pt x="201422" y="56514"/>
                </a:lnTo>
                <a:lnTo>
                  <a:pt x="195706" y="60198"/>
                </a:lnTo>
                <a:lnTo>
                  <a:pt x="191262" y="64642"/>
                </a:lnTo>
                <a:lnTo>
                  <a:pt x="200025" y="74929"/>
                </a:lnTo>
                <a:lnTo>
                  <a:pt x="203835" y="71120"/>
                </a:lnTo>
                <a:lnTo>
                  <a:pt x="208406" y="68072"/>
                </a:lnTo>
                <a:lnTo>
                  <a:pt x="219329" y="63500"/>
                </a:lnTo>
                <a:lnTo>
                  <a:pt x="225298" y="62357"/>
                </a:lnTo>
                <a:lnTo>
                  <a:pt x="266763" y="62357"/>
                </a:lnTo>
                <a:lnTo>
                  <a:pt x="266573" y="62102"/>
                </a:lnTo>
                <a:lnTo>
                  <a:pt x="262763" y="58927"/>
                </a:lnTo>
                <a:lnTo>
                  <a:pt x="259080" y="55752"/>
                </a:lnTo>
                <a:lnTo>
                  <a:pt x="254635" y="53339"/>
                </a:lnTo>
                <a:lnTo>
                  <a:pt x="249555" y="51688"/>
                </a:lnTo>
                <a:lnTo>
                  <a:pt x="244601" y="50164"/>
                </a:lnTo>
                <a:lnTo>
                  <a:pt x="239141" y="49275"/>
                </a:lnTo>
                <a:close/>
              </a:path>
              <a:path w="540385" h="161925">
                <a:moveTo>
                  <a:pt x="334772" y="65024"/>
                </a:moveTo>
                <a:lnTo>
                  <a:pt x="319277" y="65024"/>
                </a:lnTo>
                <a:lnTo>
                  <a:pt x="319277" y="137795"/>
                </a:lnTo>
                <a:lnTo>
                  <a:pt x="343788" y="160400"/>
                </a:lnTo>
                <a:lnTo>
                  <a:pt x="350138" y="160400"/>
                </a:lnTo>
                <a:lnTo>
                  <a:pt x="353441" y="160147"/>
                </a:lnTo>
                <a:lnTo>
                  <a:pt x="359410" y="159130"/>
                </a:lnTo>
                <a:lnTo>
                  <a:pt x="362204" y="158241"/>
                </a:lnTo>
                <a:lnTo>
                  <a:pt x="364870" y="157225"/>
                </a:lnTo>
                <a:lnTo>
                  <a:pt x="364397" y="147192"/>
                </a:lnTo>
                <a:lnTo>
                  <a:pt x="348488" y="147192"/>
                </a:lnTo>
                <a:lnTo>
                  <a:pt x="346329" y="146938"/>
                </a:lnTo>
                <a:lnTo>
                  <a:pt x="344424" y="146303"/>
                </a:lnTo>
                <a:lnTo>
                  <a:pt x="342392" y="145796"/>
                </a:lnTo>
                <a:lnTo>
                  <a:pt x="340741" y="144779"/>
                </a:lnTo>
                <a:lnTo>
                  <a:pt x="339217" y="143383"/>
                </a:lnTo>
                <a:lnTo>
                  <a:pt x="337819" y="141859"/>
                </a:lnTo>
                <a:lnTo>
                  <a:pt x="336676" y="139953"/>
                </a:lnTo>
                <a:lnTo>
                  <a:pt x="335914" y="137287"/>
                </a:lnTo>
                <a:lnTo>
                  <a:pt x="335152" y="134747"/>
                </a:lnTo>
                <a:lnTo>
                  <a:pt x="334815" y="131825"/>
                </a:lnTo>
                <a:lnTo>
                  <a:pt x="334772" y="65024"/>
                </a:lnTo>
                <a:close/>
              </a:path>
              <a:path w="540385" h="161925">
                <a:moveTo>
                  <a:pt x="364236" y="143763"/>
                </a:moveTo>
                <a:lnTo>
                  <a:pt x="362076" y="144779"/>
                </a:lnTo>
                <a:lnTo>
                  <a:pt x="359918" y="145669"/>
                </a:lnTo>
                <a:lnTo>
                  <a:pt x="355092" y="146938"/>
                </a:lnTo>
                <a:lnTo>
                  <a:pt x="352806" y="147192"/>
                </a:lnTo>
                <a:lnTo>
                  <a:pt x="364397" y="147192"/>
                </a:lnTo>
                <a:lnTo>
                  <a:pt x="364236" y="143763"/>
                </a:lnTo>
                <a:close/>
              </a:path>
              <a:path w="540385" h="161925">
                <a:moveTo>
                  <a:pt x="364870" y="52070"/>
                </a:moveTo>
                <a:lnTo>
                  <a:pt x="297052" y="52070"/>
                </a:lnTo>
                <a:lnTo>
                  <a:pt x="297052" y="65024"/>
                </a:lnTo>
                <a:lnTo>
                  <a:pt x="364870" y="65024"/>
                </a:lnTo>
                <a:lnTo>
                  <a:pt x="364870" y="52070"/>
                </a:lnTo>
                <a:close/>
              </a:path>
              <a:path w="540385" h="161925">
                <a:moveTo>
                  <a:pt x="334772" y="21844"/>
                </a:moveTo>
                <a:lnTo>
                  <a:pt x="319277" y="21844"/>
                </a:lnTo>
                <a:lnTo>
                  <a:pt x="319277" y="52070"/>
                </a:lnTo>
                <a:lnTo>
                  <a:pt x="334772" y="52070"/>
                </a:lnTo>
                <a:lnTo>
                  <a:pt x="334772" y="21844"/>
                </a:lnTo>
                <a:close/>
              </a:path>
              <a:path w="540385" h="161925">
                <a:moveTo>
                  <a:pt x="403606" y="0"/>
                </a:moveTo>
                <a:lnTo>
                  <a:pt x="398144" y="0"/>
                </a:lnTo>
                <a:lnTo>
                  <a:pt x="395605" y="1015"/>
                </a:lnTo>
                <a:lnTo>
                  <a:pt x="391032" y="5079"/>
                </a:lnTo>
                <a:lnTo>
                  <a:pt x="390017" y="7747"/>
                </a:lnTo>
                <a:lnTo>
                  <a:pt x="390017" y="14097"/>
                </a:lnTo>
                <a:lnTo>
                  <a:pt x="391032" y="16763"/>
                </a:lnTo>
                <a:lnTo>
                  <a:pt x="395605" y="20827"/>
                </a:lnTo>
                <a:lnTo>
                  <a:pt x="398144" y="21844"/>
                </a:lnTo>
                <a:lnTo>
                  <a:pt x="403606" y="21844"/>
                </a:lnTo>
                <a:lnTo>
                  <a:pt x="406145" y="20827"/>
                </a:lnTo>
                <a:lnTo>
                  <a:pt x="410718" y="16763"/>
                </a:lnTo>
                <a:lnTo>
                  <a:pt x="411861" y="14097"/>
                </a:lnTo>
                <a:lnTo>
                  <a:pt x="411861" y="7747"/>
                </a:lnTo>
                <a:lnTo>
                  <a:pt x="410718" y="5079"/>
                </a:lnTo>
                <a:lnTo>
                  <a:pt x="406145" y="1015"/>
                </a:lnTo>
                <a:lnTo>
                  <a:pt x="403606" y="0"/>
                </a:lnTo>
                <a:close/>
              </a:path>
              <a:path w="540385" h="161925">
                <a:moveTo>
                  <a:pt x="408686" y="52070"/>
                </a:moveTo>
                <a:lnTo>
                  <a:pt x="393064" y="52070"/>
                </a:lnTo>
                <a:lnTo>
                  <a:pt x="393064" y="159003"/>
                </a:lnTo>
                <a:lnTo>
                  <a:pt x="408686" y="159003"/>
                </a:lnTo>
                <a:lnTo>
                  <a:pt x="408686" y="52070"/>
                </a:lnTo>
                <a:close/>
              </a:path>
              <a:path w="540385" h="161925">
                <a:moveTo>
                  <a:pt x="506602" y="49275"/>
                </a:moveTo>
                <a:lnTo>
                  <a:pt x="490727" y="49275"/>
                </a:lnTo>
                <a:lnTo>
                  <a:pt x="482853" y="50673"/>
                </a:lnTo>
                <a:lnTo>
                  <a:pt x="475869" y="53594"/>
                </a:lnTo>
                <a:lnTo>
                  <a:pt x="468884" y="56387"/>
                </a:lnTo>
                <a:lnTo>
                  <a:pt x="446353" y="83312"/>
                </a:lnTo>
                <a:lnTo>
                  <a:pt x="443611" y="90042"/>
                </a:lnTo>
                <a:lnTo>
                  <a:pt x="442340" y="97409"/>
                </a:lnTo>
                <a:lnTo>
                  <a:pt x="442340" y="113664"/>
                </a:lnTo>
                <a:lnTo>
                  <a:pt x="443611" y="121030"/>
                </a:lnTo>
                <a:lnTo>
                  <a:pt x="446404" y="127888"/>
                </a:lnTo>
                <a:lnTo>
                  <a:pt x="449072" y="134874"/>
                </a:lnTo>
                <a:lnTo>
                  <a:pt x="453009" y="140842"/>
                </a:lnTo>
                <a:lnTo>
                  <a:pt x="457962" y="145796"/>
                </a:lnTo>
                <a:lnTo>
                  <a:pt x="462914" y="150875"/>
                </a:lnTo>
                <a:lnTo>
                  <a:pt x="468884" y="154812"/>
                </a:lnTo>
                <a:lnTo>
                  <a:pt x="482853" y="160400"/>
                </a:lnTo>
                <a:lnTo>
                  <a:pt x="490727" y="161798"/>
                </a:lnTo>
                <a:lnTo>
                  <a:pt x="508762" y="161798"/>
                </a:lnTo>
                <a:lnTo>
                  <a:pt x="516763" y="160147"/>
                </a:lnTo>
                <a:lnTo>
                  <a:pt x="523366" y="156717"/>
                </a:lnTo>
                <a:lnTo>
                  <a:pt x="529971" y="153415"/>
                </a:lnTo>
                <a:lnTo>
                  <a:pt x="535559" y="148844"/>
                </a:lnTo>
                <a:lnTo>
                  <a:pt x="535766" y="148589"/>
                </a:lnTo>
                <a:lnTo>
                  <a:pt x="493267" y="148589"/>
                </a:lnTo>
                <a:lnTo>
                  <a:pt x="487552" y="147447"/>
                </a:lnTo>
                <a:lnTo>
                  <a:pt x="482600" y="145161"/>
                </a:lnTo>
                <a:lnTo>
                  <a:pt x="477520" y="143001"/>
                </a:lnTo>
                <a:lnTo>
                  <a:pt x="473201" y="139953"/>
                </a:lnTo>
                <a:lnTo>
                  <a:pt x="469773" y="136016"/>
                </a:lnTo>
                <a:lnTo>
                  <a:pt x="466216" y="132207"/>
                </a:lnTo>
                <a:lnTo>
                  <a:pt x="463423" y="127635"/>
                </a:lnTo>
                <a:lnTo>
                  <a:pt x="461517" y="122427"/>
                </a:lnTo>
                <a:lnTo>
                  <a:pt x="459613" y="117348"/>
                </a:lnTo>
                <a:lnTo>
                  <a:pt x="458724" y="111633"/>
                </a:lnTo>
                <a:lnTo>
                  <a:pt x="458724" y="99440"/>
                </a:lnTo>
                <a:lnTo>
                  <a:pt x="459613" y="93852"/>
                </a:lnTo>
                <a:lnTo>
                  <a:pt x="487807" y="63500"/>
                </a:lnTo>
                <a:lnTo>
                  <a:pt x="493395" y="62357"/>
                </a:lnTo>
                <a:lnTo>
                  <a:pt x="535146" y="62357"/>
                </a:lnTo>
                <a:lnTo>
                  <a:pt x="534670" y="61722"/>
                </a:lnTo>
                <a:lnTo>
                  <a:pt x="528701" y="57150"/>
                </a:lnTo>
                <a:lnTo>
                  <a:pt x="521335" y="53975"/>
                </a:lnTo>
                <a:lnTo>
                  <a:pt x="513841" y="50926"/>
                </a:lnTo>
                <a:lnTo>
                  <a:pt x="506602" y="49275"/>
                </a:lnTo>
                <a:close/>
              </a:path>
              <a:path w="540385" h="161925">
                <a:moveTo>
                  <a:pt x="528447" y="134620"/>
                </a:moveTo>
                <a:lnTo>
                  <a:pt x="506349" y="148589"/>
                </a:lnTo>
                <a:lnTo>
                  <a:pt x="535766" y="148589"/>
                </a:lnTo>
                <a:lnTo>
                  <a:pt x="540130" y="143255"/>
                </a:lnTo>
                <a:lnTo>
                  <a:pt x="528447" y="134620"/>
                </a:lnTo>
                <a:close/>
              </a:path>
              <a:path w="540385" h="161925">
                <a:moveTo>
                  <a:pt x="535146" y="62357"/>
                </a:moveTo>
                <a:lnTo>
                  <a:pt x="505460" y="62357"/>
                </a:lnTo>
                <a:lnTo>
                  <a:pt x="510921" y="63753"/>
                </a:lnTo>
                <a:lnTo>
                  <a:pt x="515747" y="66294"/>
                </a:lnTo>
                <a:lnTo>
                  <a:pt x="520700" y="68961"/>
                </a:lnTo>
                <a:lnTo>
                  <a:pt x="524510" y="72389"/>
                </a:lnTo>
                <a:lnTo>
                  <a:pt x="527050" y="76580"/>
                </a:lnTo>
                <a:lnTo>
                  <a:pt x="539241" y="67817"/>
                </a:lnTo>
                <a:lnTo>
                  <a:pt x="535146" y="62357"/>
                </a:lnTo>
                <a:close/>
              </a:path>
            </a:pathLst>
          </a:custGeom>
          <a:solidFill>
            <a:srgbClr val="000000">
              <a:alpha val="79998"/>
            </a:srgbClr>
          </a:solidFill>
        </p:spPr>
        <p:txBody>
          <a:bodyPr wrap="square" lIns="0" tIns="0" rIns="0" bIns="0" rtlCol="0"/>
          <a:lstStyle/>
          <a:p>
            <a:endParaRPr/>
          </a:p>
        </p:txBody>
      </p:sp>
      <p:pic>
        <p:nvPicPr>
          <p:cNvPr id="11" name="object 11"/>
          <p:cNvPicPr/>
          <p:nvPr/>
        </p:nvPicPr>
        <p:blipFill>
          <a:blip r:embed="rId6"/>
          <a:stretch>
            <a:fillRect/>
          </a:stretch>
        </p:blipFill>
        <p:spPr>
          <a:xfrm>
            <a:off x="3443096" y="2777108"/>
            <a:ext cx="6195568" cy="227711"/>
          </a:xfrm>
          <a:prstGeom prst="rect">
            <a:avLst/>
          </a:prstGeom>
        </p:spPr>
      </p:pic>
      <p:pic>
        <p:nvPicPr>
          <p:cNvPr id="12" name="object 12"/>
          <p:cNvPicPr/>
          <p:nvPr/>
        </p:nvPicPr>
        <p:blipFill>
          <a:blip r:embed="rId7"/>
          <a:stretch>
            <a:fillRect/>
          </a:stretch>
        </p:blipFill>
        <p:spPr>
          <a:xfrm>
            <a:off x="1523491" y="3081908"/>
            <a:ext cx="3363341" cy="227711"/>
          </a:xfrm>
          <a:prstGeom prst="rect">
            <a:avLst/>
          </a:prstGeom>
        </p:spPr>
      </p:pic>
      <p:sp>
        <p:nvSpPr>
          <p:cNvPr id="13" name="object 13"/>
          <p:cNvSpPr/>
          <p:nvPr/>
        </p:nvSpPr>
        <p:spPr>
          <a:xfrm>
            <a:off x="4972050" y="3095625"/>
            <a:ext cx="540385" cy="161925"/>
          </a:xfrm>
          <a:custGeom>
            <a:avLst/>
            <a:gdLst/>
            <a:ahLst/>
            <a:cxnLst/>
            <a:rect l="l" t="t" r="r" b="b"/>
            <a:pathLst>
              <a:path w="540385" h="161925">
                <a:moveTo>
                  <a:pt x="12319" y="131825"/>
                </a:moveTo>
                <a:lnTo>
                  <a:pt x="0" y="140970"/>
                </a:lnTo>
                <a:lnTo>
                  <a:pt x="4825" y="148082"/>
                </a:lnTo>
                <a:lnTo>
                  <a:pt x="11049" y="153415"/>
                </a:lnTo>
                <a:lnTo>
                  <a:pt x="18669" y="156717"/>
                </a:lnTo>
                <a:lnTo>
                  <a:pt x="26288" y="160147"/>
                </a:lnTo>
                <a:lnTo>
                  <a:pt x="34162" y="161798"/>
                </a:lnTo>
                <a:lnTo>
                  <a:pt x="47116" y="161798"/>
                </a:lnTo>
                <a:lnTo>
                  <a:pt x="76355" y="148589"/>
                </a:lnTo>
                <a:lnTo>
                  <a:pt x="35687" y="148589"/>
                </a:lnTo>
                <a:lnTo>
                  <a:pt x="29845" y="146938"/>
                </a:lnTo>
                <a:lnTo>
                  <a:pt x="19176" y="140588"/>
                </a:lnTo>
                <a:lnTo>
                  <a:pt x="15112" y="136525"/>
                </a:lnTo>
                <a:lnTo>
                  <a:pt x="12319" y="131825"/>
                </a:lnTo>
                <a:close/>
              </a:path>
              <a:path w="540385" h="161925">
                <a:moveTo>
                  <a:pt x="50673" y="49275"/>
                </a:moveTo>
                <a:lnTo>
                  <a:pt x="38353" y="49275"/>
                </a:lnTo>
                <a:lnTo>
                  <a:pt x="33527" y="49911"/>
                </a:lnTo>
                <a:lnTo>
                  <a:pt x="28955" y="51180"/>
                </a:lnTo>
                <a:lnTo>
                  <a:pt x="24384" y="52324"/>
                </a:lnTo>
                <a:lnTo>
                  <a:pt x="20320" y="54228"/>
                </a:lnTo>
                <a:lnTo>
                  <a:pt x="16763" y="56769"/>
                </a:lnTo>
                <a:lnTo>
                  <a:pt x="13208" y="59182"/>
                </a:lnTo>
                <a:lnTo>
                  <a:pt x="10413" y="62484"/>
                </a:lnTo>
                <a:lnTo>
                  <a:pt x="8254" y="66294"/>
                </a:lnTo>
                <a:lnTo>
                  <a:pt x="6096" y="70230"/>
                </a:lnTo>
                <a:lnTo>
                  <a:pt x="5079" y="74929"/>
                </a:lnTo>
                <a:lnTo>
                  <a:pt x="5079" y="85344"/>
                </a:lnTo>
                <a:lnTo>
                  <a:pt x="25526" y="106299"/>
                </a:lnTo>
                <a:lnTo>
                  <a:pt x="29083" y="107441"/>
                </a:lnTo>
                <a:lnTo>
                  <a:pt x="32385" y="108458"/>
                </a:lnTo>
                <a:lnTo>
                  <a:pt x="45847" y="111633"/>
                </a:lnTo>
                <a:lnTo>
                  <a:pt x="53721" y="114300"/>
                </a:lnTo>
                <a:lnTo>
                  <a:pt x="59182" y="117094"/>
                </a:lnTo>
                <a:lnTo>
                  <a:pt x="64515" y="119887"/>
                </a:lnTo>
                <a:lnTo>
                  <a:pt x="67183" y="124078"/>
                </a:lnTo>
                <a:lnTo>
                  <a:pt x="67183" y="133350"/>
                </a:lnTo>
                <a:lnTo>
                  <a:pt x="45465" y="148589"/>
                </a:lnTo>
                <a:lnTo>
                  <a:pt x="76355" y="148589"/>
                </a:lnTo>
                <a:lnTo>
                  <a:pt x="76708" y="148209"/>
                </a:lnTo>
                <a:lnTo>
                  <a:pt x="78994" y="144017"/>
                </a:lnTo>
                <a:lnTo>
                  <a:pt x="81279" y="139953"/>
                </a:lnTo>
                <a:lnTo>
                  <a:pt x="82550" y="134747"/>
                </a:lnTo>
                <a:lnTo>
                  <a:pt x="82550" y="120269"/>
                </a:lnTo>
                <a:lnTo>
                  <a:pt x="45465" y="97282"/>
                </a:lnTo>
                <a:lnTo>
                  <a:pt x="36702" y="95503"/>
                </a:lnTo>
                <a:lnTo>
                  <a:pt x="30225" y="93217"/>
                </a:lnTo>
                <a:lnTo>
                  <a:pt x="26035" y="90550"/>
                </a:lnTo>
                <a:lnTo>
                  <a:pt x="21971" y="87884"/>
                </a:lnTo>
                <a:lnTo>
                  <a:pt x="19938" y="84074"/>
                </a:lnTo>
                <a:lnTo>
                  <a:pt x="19938" y="76073"/>
                </a:lnTo>
                <a:lnTo>
                  <a:pt x="20574" y="73533"/>
                </a:lnTo>
                <a:lnTo>
                  <a:pt x="21844" y="71500"/>
                </a:lnTo>
                <a:lnTo>
                  <a:pt x="23113" y="69341"/>
                </a:lnTo>
                <a:lnTo>
                  <a:pt x="39750" y="62357"/>
                </a:lnTo>
                <a:lnTo>
                  <a:pt x="77215" y="62357"/>
                </a:lnTo>
                <a:lnTo>
                  <a:pt x="72009" y="57658"/>
                </a:lnTo>
                <a:lnTo>
                  <a:pt x="64897" y="54355"/>
                </a:lnTo>
                <a:lnTo>
                  <a:pt x="57912" y="50926"/>
                </a:lnTo>
                <a:lnTo>
                  <a:pt x="50673" y="49275"/>
                </a:lnTo>
                <a:close/>
              </a:path>
              <a:path w="540385" h="161925">
                <a:moveTo>
                  <a:pt x="77215" y="62357"/>
                </a:moveTo>
                <a:lnTo>
                  <a:pt x="48513" y="62357"/>
                </a:lnTo>
                <a:lnTo>
                  <a:pt x="53848" y="63753"/>
                </a:lnTo>
                <a:lnTo>
                  <a:pt x="58420" y="66548"/>
                </a:lnTo>
                <a:lnTo>
                  <a:pt x="63119" y="69341"/>
                </a:lnTo>
                <a:lnTo>
                  <a:pt x="66548" y="73025"/>
                </a:lnTo>
                <a:lnTo>
                  <a:pt x="68834" y="77470"/>
                </a:lnTo>
                <a:lnTo>
                  <a:pt x="80772" y="68452"/>
                </a:lnTo>
                <a:lnTo>
                  <a:pt x="77215" y="62357"/>
                </a:lnTo>
                <a:close/>
              </a:path>
              <a:path w="540385" h="161925">
                <a:moveTo>
                  <a:pt x="134747" y="65024"/>
                </a:moveTo>
                <a:lnTo>
                  <a:pt x="119252" y="65024"/>
                </a:lnTo>
                <a:lnTo>
                  <a:pt x="119252" y="137795"/>
                </a:lnTo>
                <a:lnTo>
                  <a:pt x="143763" y="160400"/>
                </a:lnTo>
                <a:lnTo>
                  <a:pt x="150113" y="160400"/>
                </a:lnTo>
                <a:lnTo>
                  <a:pt x="153415" y="160147"/>
                </a:lnTo>
                <a:lnTo>
                  <a:pt x="159385" y="159130"/>
                </a:lnTo>
                <a:lnTo>
                  <a:pt x="162178" y="158241"/>
                </a:lnTo>
                <a:lnTo>
                  <a:pt x="164846" y="157225"/>
                </a:lnTo>
                <a:lnTo>
                  <a:pt x="164372" y="147192"/>
                </a:lnTo>
                <a:lnTo>
                  <a:pt x="148462" y="147192"/>
                </a:lnTo>
                <a:lnTo>
                  <a:pt x="146303" y="146938"/>
                </a:lnTo>
                <a:lnTo>
                  <a:pt x="144399" y="146303"/>
                </a:lnTo>
                <a:lnTo>
                  <a:pt x="142366" y="145796"/>
                </a:lnTo>
                <a:lnTo>
                  <a:pt x="140715" y="144779"/>
                </a:lnTo>
                <a:lnTo>
                  <a:pt x="139191" y="143383"/>
                </a:lnTo>
                <a:lnTo>
                  <a:pt x="137795" y="141859"/>
                </a:lnTo>
                <a:lnTo>
                  <a:pt x="136651" y="139953"/>
                </a:lnTo>
                <a:lnTo>
                  <a:pt x="135889" y="137287"/>
                </a:lnTo>
                <a:lnTo>
                  <a:pt x="135127" y="134747"/>
                </a:lnTo>
                <a:lnTo>
                  <a:pt x="134790" y="131825"/>
                </a:lnTo>
                <a:lnTo>
                  <a:pt x="134747" y="65024"/>
                </a:lnTo>
                <a:close/>
              </a:path>
              <a:path w="540385" h="161925">
                <a:moveTo>
                  <a:pt x="164211" y="143763"/>
                </a:moveTo>
                <a:lnTo>
                  <a:pt x="162051" y="144779"/>
                </a:lnTo>
                <a:lnTo>
                  <a:pt x="159892" y="145669"/>
                </a:lnTo>
                <a:lnTo>
                  <a:pt x="155066" y="146938"/>
                </a:lnTo>
                <a:lnTo>
                  <a:pt x="152780" y="147192"/>
                </a:lnTo>
                <a:lnTo>
                  <a:pt x="164372" y="147192"/>
                </a:lnTo>
                <a:lnTo>
                  <a:pt x="164211" y="143763"/>
                </a:lnTo>
                <a:close/>
              </a:path>
              <a:path w="540385" h="161925">
                <a:moveTo>
                  <a:pt x="164846" y="52070"/>
                </a:moveTo>
                <a:lnTo>
                  <a:pt x="97027" y="52070"/>
                </a:lnTo>
                <a:lnTo>
                  <a:pt x="97027" y="65024"/>
                </a:lnTo>
                <a:lnTo>
                  <a:pt x="164846" y="65024"/>
                </a:lnTo>
                <a:lnTo>
                  <a:pt x="164846" y="52070"/>
                </a:lnTo>
                <a:close/>
              </a:path>
              <a:path w="540385" h="161925">
                <a:moveTo>
                  <a:pt x="134747" y="21844"/>
                </a:moveTo>
                <a:lnTo>
                  <a:pt x="119252" y="21844"/>
                </a:lnTo>
                <a:lnTo>
                  <a:pt x="119252" y="52070"/>
                </a:lnTo>
                <a:lnTo>
                  <a:pt x="134747" y="52070"/>
                </a:lnTo>
                <a:lnTo>
                  <a:pt x="134747" y="21844"/>
                </a:lnTo>
                <a:close/>
              </a:path>
              <a:path w="540385" h="161925">
                <a:moveTo>
                  <a:pt x="266763" y="62357"/>
                </a:moveTo>
                <a:lnTo>
                  <a:pt x="240919" y="62357"/>
                </a:lnTo>
                <a:lnTo>
                  <a:pt x="248030" y="64642"/>
                </a:lnTo>
                <a:lnTo>
                  <a:pt x="252984" y="69214"/>
                </a:lnTo>
                <a:lnTo>
                  <a:pt x="257810" y="73787"/>
                </a:lnTo>
                <a:lnTo>
                  <a:pt x="260223" y="80772"/>
                </a:lnTo>
                <a:lnTo>
                  <a:pt x="260223" y="93345"/>
                </a:lnTo>
                <a:lnTo>
                  <a:pt x="252978" y="93416"/>
                </a:lnTo>
                <a:lnTo>
                  <a:pt x="245887" y="93630"/>
                </a:lnTo>
                <a:lnTo>
                  <a:pt x="238916" y="93987"/>
                </a:lnTo>
                <a:lnTo>
                  <a:pt x="223012" y="95123"/>
                </a:lnTo>
                <a:lnTo>
                  <a:pt x="215011" y="96647"/>
                </a:lnTo>
                <a:lnTo>
                  <a:pt x="207899" y="99060"/>
                </a:lnTo>
                <a:lnTo>
                  <a:pt x="200913" y="101346"/>
                </a:lnTo>
                <a:lnTo>
                  <a:pt x="195325" y="104901"/>
                </a:lnTo>
                <a:lnTo>
                  <a:pt x="186944" y="114553"/>
                </a:lnTo>
                <a:lnTo>
                  <a:pt x="184912" y="121030"/>
                </a:lnTo>
                <a:lnTo>
                  <a:pt x="184997" y="135636"/>
                </a:lnTo>
                <a:lnTo>
                  <a:pt x="186054" y="140335"/>
                </a:lnTo>
                <a:lnTo>
                  <a:pt x="188539" y="144525"/>
                </a:lnTo>
                <a:lnTo>
                  <a:pt x="190753" y="148462"/>
                </a:lnTo>
                <a:lnTo>
                  <a:pt x="193675" y="151891"/>
                </a:lnTo>
                <a:lnTo>
                  <a:pt x="197358" y="154432"/>
                </a:lnTo>
                <a:lnTo>
                  <a:pt x="200913" y="157099"/>
                </a:lnTo>
                <a:lnTo>
                  <a:pt x="204850" y="159003"/>
                </a:lnTo>
                <a:lnTo>
                  <a:pt x="213487" y="161289"/>
                </a:lnTo>
                <a:lnTo>
                  <a:pt x="217804" y="161798"/>
                </a:lnTo>
                <a:lnTo>
                  <a:pt x="230504" y="161798"/>
                </a:lnTo>
                <a:lnTo>
                  <a:pt x="237998" y="160274"/>
                </a:lnTo>
                <a:lnTo>
                  <a:pt x="244221" y="157099"/>
                </a:lnTo>
                <a:lnTo>
                  <a:pt x="250316" y="154050"/>
                </a:lnTo>
                <a:lnTo>
                  <a:pt x="255768" y="148971"/>
                </a:lnTo>
                <a:lnTo>
                  <a:pt x="222885" y="148971"/>
                </a:lnTo>
                <a:lnTo>
                  <a:pt x="219963" y="148589"/>
                </a:lnTo>
                <a:lnTo>
                  <a:pt x="203073" y="138175"/>
                </a:lnTo>
                <a:lnTo>
                  <a:pt x="201549" y="135636"/>
                </a:lnTo>
                <a:lnTo>
                  <a:pt x="200913" y="132461"/>
                </a:lnTo>
                <a:lnTo>
                  <a:pt x="200913" y="123571"/>
                </a:lnTo>
                <a:lnTo>
                  <a:pt x="236474" y="106299"/>
                </a:lnTo>
                <a:lnTo>
                  <a:pt x="249427" y="105537"/>
                </a:lnTo>
                <a:lnTo>
                  <a:pt x="274954" y="105537"/>
                </a:lnTo>
                <a:lnTo>
                  <a:pt x="274954" y="81661"/>
                </a:lnTo>
                <a:lnTo>
                  <a:pt x="273938" y="75946"/>
                </a:lnTo>
                <a:lnTo>
                  <a:pt x="271779" y="70992"/>
                </a:lnTo>
                <a:lnTo>
                  <a:pt x="269621" y="66166"/>
                </a:lnTo>
                <a:lnTo>
                  <a:pt x="266763" y="62357"/>
                </a:lnTo>
                <a:close/>
              </a:path>
              <a:path w="540385" h="161925">
                <a:moveTo>
                  <a:pt x="275028" y="141604"/>
                </a:moveTo>
                <a:lnTo>
                  <a:pt x="261238" y="141604"/>
                </a:lnTo>
                <a:lnTo>
                  <a:pt x="261354" y="147192"/>
                </a:lnTo>
                <a:lnTo>
                  <a:pt x="261747" y="150495"/>
                </a:lnTo>
                <a:lnTo>
                  <a:pt x="262000" y="153542"/>
                </a:lnTo>
                <a:lnTo>
                  <a:pt x="262477" y="157099"/>
                </a:lnTo>
                <a:lnTo>
                  <a:pt x="262763" y="159003"/>
                </a:lnTo>
                <a:lnTo>
                  <a:pt x="276733" y="159003"/>
                </a:lnTo>
                <a:lnTo>
                  <a:pt x="276225" y="155955"/>
                </a:lnTo>
                <a:lnTo>
                  <a:pt x="275716" y="152273"/>
                </a:lnTo>
                <a:lnTo>
                  <a:pt x="275499" y="148462"/>
                </a:lnTo>
                <a:lnTo>
                  <a:pt x="275179" y="144525"/>
                </a:lnTo>
                <a:lnTo>
                  <a:pt x="275066" y="142875"/>
                </a:lnTo>
                <a:lnTo>
                  <a:pt x="275028" y="141604"/>
                </a:lnTo>
                <a:close/>
              </a:path>
              <a:path w="540385" h="161925">
                <a:moveTo>
                  <a:pt x="274954" y="105537"/>
                </a:moveTo>
                <a:lnTo>
                  <a:pt x="260223" y="105537"/>
                </a:lnTo>
                <a:lnTo>
                  <a:pt x="260223" y="118237"/>
                </a:lnTo>
                <a:lnTo>
                  <a:pt x="259461" y="122809"/>
                </a:lnTo>
                <a:lnTo>
                  <a:pt x="231521" y="148971"/>
                </a:lnTo>
                <a:lnTo>
                  <a:pt x="255768" y="148971"/>
                </a:lnTo>
                <a:lnTo>
                  <a:pt x="255904" y="148844"/>
                </a:lnTo>
                <a:lnTo>
                  <a:pt x="260858" y="141604"/>
                </a:lnTo>
                <a:lnTo>
                  <a:pt x="275028" y="141604"/>
                </a:lnTo>
                <a:lnTo>
                  <a:pt x="274954" y="105537"/>
                </a:lnTo>
                <a:close/>
              </a:path>
              <a:path w="540385" h="161925">
                <a:moveTo>
                  <a:pt x="239140" y="49275"/>
                </a:moveTo>
                <a:lnTo>
                  <a:pt x="224154" y="49275"/>
                </a:lnTo>
                <a:lnTo>
                  <a:pt x="216026" y="50800"/>
                </a:lnTo>
                <a:lnTo>
                  <a:pt x="208787" y="53721"/>
                </a:lnTo>
                <a:lnTo>
                  <a:pt x="201422" y="56514"/>
                </a:lnTo>
                <a:lnTo>
                  <a:pt x="195707" y="60198"/>
                </a:lnTo>
                <a:lnTo>
                  <a:pt x="191262" y="64642"/>
                </a:lnTo>
                <a:lnTo>
                  <a:pt x="200025" y="74929"/>
                </a:lnTo>
                <a:lnTo>
                  <a:pt x="203835" y="71120"/>
                </a:lnTo>
                <a:lnTo>
                  <a:pt x="208407" y="68072"/>
                </a:lnTo>
                <a:lnTo>
                  <a:pt x="219328" y="63500"/>
                </a:lnTo>
                <a:lnTo>
                  <a:pt x="225298" y="62357"/>
                </a:lnTo>
                <a:lnTo>
                  <a:pt x="266763" y="62357"/>
                </a:lnTo>
                <a:lnTo>
                  <a:pt x="266573" y="62102"/>
                </a:lnTo>
                <a:lnTo>
                  <a:pt x="262763" y="58927"/>
                </a:lnTo>
                <a:lnTo>
                  <a:pt x="259079" y="55752"/>
                </a:lnTo>
                <a:lnTo>
                  <a:pt x="254635" y="53339"/>
                </a:lnTo>
                <a:lnTo>
                  <a:pt x="249554" y="51688"/>
                </a:lnTo>
                <a:lnTo>
                  <a:pt x="244601" y="50164"/>
                </a:lnTo>
                <a:lnTo>
                  <a:pt x="239140" y="49275"/>
                </a:lnTo>
                <a:close/>
              </a:path>
              <a:path w="540385" h="161925">
                <a:moveTo>
                  <a:pt x="334772" y="65024"/>
                </a:moveTo>
                <a:lnTo>
                  <a:pt x="319277" y="65024"/>
                </a:lnTo>
                <a:lnTo>
                  <a:pt x="319277" y="137795"/>
                </a:lnTo>
                <a:lnTo>
                  <a:pt x="343788" y="160400"/>
                </a:lnTo>
                <a:lnTo>
                  <a:pt x="350138" y="160400"/>
                </a:lnTo>
                <a:lnTo>
                  <a:pt x="353440" y="160147"/>
                </a:lnTo>
                <a:lnTo>
                  <a:pt x="359410" y="159130"/>
                </a:lnTo>
                <a:lnTo>
                  <a:pt x="362203" y="158241"/>
                </a:lnTo>
                <a:lnTo>
                  <a:pt x="364871" y="157225"/>
                </a:lnTo>
                <a:lnTo>
                  <a:pt x="364397" y="147192"/>
                </a:lnTo>
                <a:lnTo>
                  <a:pt x="348488" y="147192"/>
                </a:lnTo>
                <a:lnTo>
                  <a:pt x="346328" y="146938"/>
                </a:lnTo>
                <a:lnTo>
                  <a:pt x="344424" y="146303"/>
                </a:lnTo>
                <a:lnTo>
                  <a:pt x="342391" y="145796"/>
                </a:lnTo>
                <a:lnTo>
                  <a:pt x="340740" y="144779"/>
                </a:lnTo>
                <a:lnTo>
                  <a:pt x="339216" y="143383"/>
                </a:lnTo>
                <a:lnTo>
                  <a:pt x="337820" y="141859"/>
                </a:lnTo>
                <a:lnTo>
                  <a:pt x="336676" y="139953"/>
                </a:lnTo>
                <a:lnTo>
                  <a:pt x="335914" y="137287"/>
                </a:lnTo>
                <a:lnTo>
                  <a:pt x="335152" y="134747"/>
                </a:lnTo>
                <a:lnTo>
                  <a:pt x="334815" y="131825"/>
                </a:lnTo>
                <a:lnTo>
                  <a:pt x="334772" y="65024"/>
                </a:lnTo>
                <a:close/>
              </a:path>
              <a:path w="540385" h="161925">
                <a:moveTo>
                  <a:pt x="364236" y="143763"/>
                </a:moveTo>
                <a:lnTo>
                  <a:pt x="362076" y="144779"/>
                </a:lnTo>
                <a:lnTo>
                  <a:pt x="359917" y="145669"/>
                </a:lnTo>
                <a:lnTo>
                  <a:pt x="355091" y="146938"/>
                </a:lnTo>
                <a:lnTo>
                  <a:pt x="352805" y="147192"/>
                </a:lnTo>
                <a:lnTo>
                  <a:pt x="364397" y="147192"/>
                </a:lnTo>
                <a:lnTo>
                  <a:pt x="364236" y="143763"/>
                </a:lnTo>
                <a:close/>
              </a:path>
              <a:path w="540385" h="161925">
                <a:moveTo>
                  <a:pt x="364871" y="52070"/>
                </a:moveTo>
                <a:lnTo>
                  <a:pt x="297052" y="52070"/>
                </a:lnTo>
                <a:lnTo>
                  <a:pt x="297052" y="65024"/>
                </a:lnTo>
                <a:lnTo>
                  <a:pt x="364871" y="65024"/>
                </a:lnTo>
                <a:lnTo>
                  <a:pt x="364871" y="52070"/>
                </a:lnTo>
                <a:close/>
              </a:path>
              <a:path w="540385" h="161925">
                <a:moveTo>
                  <a:pt x="334772" y="21844"/>
                </a:moveTo>
                <a:lnTo>
                  <a:pt x="319277" y="21844"/>
                </a:lnTo>
                <a:lnTo>
                  <a:pt x="319277" y="52070"/>
                </a:lnTo>
                <a:lnTo>
                  <a:pt x="334772" y="52070"/>
                </a:lnTo>
                <a:lnTo>
                  <a:pt x="334772" y="21844"/>
                </a:lnTo>
                <a:close/>
              </a:path>
              <a:path w="540385" h="161925">
                <a:moveTo>
                  <a:pt x="403605" y="0"/>
                </a:moveTo>
                <a:lnTo>
                  <a:pt x="398145" y="0"/>
                </a:lnTo>
                <a:lnTo>
                  <a:pt x="395604" y="1015"/>
                </a:lnTo>
                <a:lnTo>
                  <a:pt x="391033" y="5079"/>
                </a:lnTo>
                <a:lnTo>
                  <a:pt x="390016" y="7747"/>
                </a:lnTo>
                <a:lnTo>
                  <a:pt x="390016" y="14097"/>
                </a:lnTo>
                <a:lnTo>
                  <a:pt x="391033" y="16763"/>
                </a:lnTo>
                <a:lnTo>
                  <a:pt x="395604" y="20827"/>
                </a:lnTo>
                <a:lnTo>
                  <a:pt x="398145" y="21844"/>
                </a:lnTo>
                <a:lnTo>
                  <a:pt x="403605" y="21844"/>
                </a:lnTo>
                <a:lnTo>
                  <a:pt x="406146" y="20827"/>
                </a:lnTo>
                <a:lnTo>
                  <a:pt x="410717" y="16763"/>
                </a:lnTo>
                <a:lnTo>
                  <a:pt x="411861" y="14097"/>
                </a:lnTo>
                <a:lnTo>
                  <a:pt x="411861" y="7747"/>
                </a:lnTo>
                <a:lnTo>
                  <a:pt x="410717" y="5079"/>
                </a:lnTo>
                <a:lnTo>
                  <a:pt x="406146" y="1015"/>
                </a:lnTo>
                <a:lnTo>
                  <a:pt x="403605" y="0"/>
                </a:lnTo>
                <a:close/>
              </a:path>
              <a:path w="540385" h="161925">
                <a:moveTo>
                  <a:pt x="408686" y="52070"/>
                </a:moveTo>
                <a:lnTo>
                  <a:pt x="393064" y="52070"/>
                </a:lnTo>
                <a:lnTo>
                  <a:pt x="393064" y="159003"/>
                </a:lnTo>
                <a:lnTo>
                  <a:pt x="408686" y="159003"/>
                </a:lnTo>
                <a:lnTo>
                  <a:pt x="408686" y="52070"/>
                </a:lnTo>
                <a:close/>
              </a:path>
              <a:path w="540385" h="161925">
                <a:moveTo>
                  <a:pt x="506602" y="49275"/>
                </a:moveTo>
                <a:lnTo>
                  <a:pt x="490727" y="49275"/>
                </a:lnTo>
                <a:lnTo>
                  <a:pt x="482853" y="50673"/>
                </a:lnTo>
                <a:lnTo>
                  <a:pt x="475869" y="53594"/>
                </a:lnTo>
                <a:lnTo>
                  <a:pt x="468884" y="56387"/>
                </a:lnTo>
                <a:lnTo>
                  <a:pt x="446353" y="83312"/>
                </a:lnTo>
                <a:lnTo>
                  <a:pt x="443611" y="90042"/>
                </a:lnTo>
                <a:lnTo>
                  <a:pt x="442340" y="97409"/>
                </a:lnTo>
                <a:lnTo>
                  <a:pt x="442340" y="113664"/>
                </a:lnTo>
                <a:lnTo>
                  <a:pt x="443611" y="121030"/>
                </a:lnTo>
                <a:lnTo>
                  <a:pt x="446404" y="127888"/>
                </a:lnTo>
                <a:lnTo>
                  <a:pt x="449072" y="134874"/>
                </a:lnTo>
                <a:lnTo>
                  <a:pt x="453009" y="140842"/>
                </a:lnTo>
                <a:lnTo>
                  <a:pt x="457962" y="145796"/>
                </a:lnTo>
                <a:lnTo>
                  <a:pt x="462914" y="150875"/>
                </a:lnTo>
                <a:lnTo>
                  <a:pt x="468884" y="154812"/>
                </a:lnTo>
                <a:lnTo>
                  <a:pt x="482853" y="160400"/>
                </a:lnTo>
                <a:lnTo>
                  <a:pt x="490727" y="161798"/>
                </a:lnTo>
                <a:lnTo>
                  <a:pt x="508762" y="161798"/>
                </a:lnTo>
                <a:lnTo>
                  <a:pt x="516763" y="160147"/>
                </a:lnTo>
                <a:lnTo>
                  <a:pt x="523366" y="156717"/>
                </a:lnTo>
                <a:lnTo>
                  <a:pt x="529971" y="153415"/>
                </a:lnTo>
                <a:lnTo>
                  <a:pt x="535559" y="148844"/>
                </a:lnTo>
                <a:lnTo>
                  <a:pt x="535766" y="148589"/>
                </a:lnTo>
                <a:lnTo>
                  <a:pt x="493267" y="148589"/>
                </a:lnTo>
                <a:lnTo>
                  <a:pt x="487552" y="147447"/>
                </a:lnTo>
                <a:lnTo>
                  <a:pt x="482600" y="145161"/>
                </a:lnTo>
                <a:lnTo>
                  <a:pt x="477520" y="143001"/>
                </a:lnTo>
                <a:lnTo>
                  <a:pt x="473201" y="139953"/>
                </a:lnTo>
                <a:lnTo>
                  <a:pt x="469773" y="136016"/>
                </a:lnTo>
                <a:lnTo>
                  <a:pt x="466216" y="132207"/>
                </a:lnTo>
                <a:lnTo>
                  <a:pt x="463423" y="127635"/>
                </a:lnTo>
                <a:lnTo>
                  <a:pt x="461517" y="122427"/>
                </a:lnTo>
                <a:lnTo>
                  <a:pt x="459613" y="117348"/>
                </a:lnTo>
                <a:lnTo>
                  <a:pt x="458724" y="111633"/>
                </a:lnTo>
                <a:lnTo>
                  <a:pt x="458724" y="99440"/>
                </a:lnTo>
                <a:lnTo>
                  <a:pt x="459613" y="93852"/>
                </a:lnTo>
                <a:lnTo>
                  <a:pt x="487807" y="63500"/>
                </a:lnTo>
                <a:lnTo>
                  <a:pt x="493395" y="62357"/>
                </a:lnTo>
                <a:lnTo>
                  <a:pt x="535146" y="62357"/>
                </a:lnTo>
                <a:lnTo>
                  <a:pt x="534670" y="61722"/>
                </a:lnTo>
                <a:lnTo>
                  <a:pt x="528701" y="57150"/>
                </a:lnTo>
                <a:lnTo>
                  <a:pt x="521335" y="53975"/>
                </a:lnTo>
                <a:lnTo>
                  <a:pt x="513841" y="50926"/>
                </a:lnTo>
                <a:lnTo>
                  <a:pt x="506602" y="49275"/>
                </a:lnTo>
                <a:close/>
              </a:path>
              <a:path w="540385" h="161925">
                <a:moveTo>
                  <a:pt x="528447" y="134620"/>
                </a:moveTo>
                <a:lnTo>
                  <a:pt x="506349" y="148589"/>
                </a:lnTo>
                <a:lnTo>
                  <a:pt x="535766" y="148589"/>
                </a:lnTo>
                <a:lnTo>
                  <a:pt x="540130" y="143255"/>
                </a:lnTo>
                <a:lnTo>
                  <a:pt x="528447" y="134620"/>
                </a:lnTo>
                <a:close/>
              </a:path>
              <a:path w="540385" h="161925">
                <a:moveTo>
                  <a:pt x="535146" y="62357"/>
                </a:moveTo>
                <a:lnTo>
                  <a:pt x="505460" y="62357"/>
                </a:lnTo>
                <a:lnTo>
                  <a:pt x="510921" y="63753"/>
                </a:lnTo>
                <a:lnTo>
                  <a:pt x="515747" y="66294"/>
                </a:lnTo>
                <a:lnTo>
                  <a:pt x="520700" y="68961"/>
                </a:lnTo>
                <a:lnTo>
                  <a:pt x="524510" y="72389"/>
                </a:lnTo>
                <a:lnTo>
                  <a:pt x="527050" y="76580"/>
                </a:lnTo>
                <a:lnTo>
                  <a:pt x="539241" y="67817"/>
                </a:lnTo>
                <a:lnTo>
                  <a:pt x="535146" y="62357"/>
                </a:lnTo>
                <a:close/>
              </a:path>
            </a:pathLst>
          </a:custGeom>
          <a:solidFill>
            <a:srgbClr val="000000">
              <a:alpha val="79998"/>
            </a:srgbClr>
          </a:solidFill>
        </p:spPr>
        <p:txBody>
          <a:bodyPr wrap="square" lIns="0" tIns="0" rIns="0" bIns="0" rtlCol="0"/>
          <a:lstStyle/>
          <a:p>
            <a:endParaRPr/>
          </a:p>
        </p:txBody>
      </p:sp>
      <p:pic>
        <p:nvPicPr>
          <p:cNvPr id="14" name="object 14"/>
          <p:cNvPicPr/>
          <p:nvPr/>
        </p:nvPicPr>
        <p:blipFill>
          <a:blip r:embed="rId8"/>
          <a:stretch>
            <a:fillRect/>
          </a:stretch>
        </p:blipFill>
        <p:spPr>
          <a:xfrm>
            <a:off x="5566790" y="3081908"/>
            <a:ext cx="4106037" cy="227711"/>
          </a:xfrm>
          <a:prstGeom prst="rect">
            <a:avLst/>
          </a:prstGeom>
        </p:spPr>
      </p:pic>
      <p:sp>
        <p:nvSpPr>
          <p:cNvPr id="15" name="object 15"/>
          <p:cNvSpPr txBox="1"/>
          <p:nvPr/>
        </p:nvSpPr>
        <p:spPr>
          <a:xfrm>
            <a:off x="1265555" y="3446716"/>
            <a:ext cx="106045" cy="300355"/>
          </a:xfrm>
          <a:prstGeom prst="rect">
            <a:avLst/>
          </a:prstGeom>
        </p:spPr>
        <p:txBody>
          <a:bodyPr vert="horz" wrap="square" lIns="0" tIns="12700" rIns="0" bIns="0" rtlCol="0">
            <a:spAutoFit/>
          </a:bodyPr>
          <a:lstStyle/>
          <a:p>
            <a:pPr marL="12700">
              <a:lnSpc>
                <a:spcPct val="100000"/>
              </a:lnSpc>
              <a:spcBef>
                <a:spcPts val="100"/>
              </a:spcBef>
            </a:pPr>
            <a:r>
              <a:rPr sz="1800">
                <a:solidFill>
                  <a:srgbClr val="A62C52"/>
                </a:solidFill>
                <a:latin typeface="Arial MT"/>
                <a:cs typeface="Arial MT"/>
              </a:rPr>
              <a:t>•</a:t>
            </a:r>
            <a:endParaRPr sz="1800">
              <a:latin typeface="Arial MT"/>
              <a:cs typeface="Arial MT"/>
            </a:endParaRPr>
          </a:p>
        </p:txBody>
      </p:sp>
      <p:pic>
        <p:nvPicPr>
          <p:cNvPr id="16" name="object 16"/>
          <p:cNvPicPr/>
          <p:nvPr/>
        </p:nvPicPr>
        <p:blipFill>
          <a:blip r:embed="rId9"/>
          <a:stretch>
            <a:fillRect/>
          </a:stretch>
        </p:blipFill>
        <p:spPr>
          <a:xfrm>
            <a:off x="1527302" y="3510534"/>
            <a:ext cx="7835392" cy="227710"/>
          </a:xfrm>
          <a:prstGeom prst="rect">
            <a:avLst/>
          </a:prstGeom>
        </p:spPr>
      </p:pic>
      <p:pic>
        <p:nvPicPr>
          <p:cNvPr id="17" name="object 17"/>
          <p:cNvPicPr/>
          <p:nvPr/>
        </p:nvPicPr>
        <p:blipFill>
          <a:blip r:embed="rId10"/>
          <a:stretch>
            <a:fillRect/>
          </a:stretch>
        </p:blipFill>
        <p:spPr>
          <a:xfrm>
            <a:off x="1516125" y="3812540"/>
            <a:ext cx="7756779" cy="230505"/>
          </a:xfrm>
          <a:prstGeom prst="rect">
            <a:avLst/>
          </a:prstGeom>
        </p:spPr>
      </p:pic>
      <p:pic>
        <p:nvPicPr>
          <p:cNvPr id="18" name="object 18"/>
          <p:cNvPicPr/>
          <p:nvPr/>
        </p:nvPicPr>
        <p:blipFill>
          <a:blip r:embed="rId11"/>
          <a:stretch>
            <a:fillRect/>
          </a:stretch>
        </p:blipFill>
        <p:spPr>
          <a:xfrm>
            <a:off x="1525397" y="4412615"/>
            <a:ext cx="7982584" cy="230505"/>
          </a:xfrm>
          <a:prstGeom prst="rect">
            <a:avLst/>
          </a:prstGeom>
        </p:spPr>
      </p:pic>
      <p:pic>
        <p:nvPicPr>
          <p:cNvPr id="19" name="object 19"/>
          <p:cNvPicPr/>
          <p:nvPr/>
        </p:nvPicPr>
        <p:blipFill>
          <a:blip r:embed="rId12"/>
          <a:stretch>
            <a:fillRect/>
          </a:stretch>
        </p:blipFill>
        <p:spPr>
          <a:xfrm>
            <a:off x="1525397" y="4110609"/>
            <a:ext cx="7728458" cy="227711"/>
          </a:xfrm>
          <a:prstGeom prst="rect">
            <a:avLst/>
          </a:prstGeom>
        </p:spPr>
      </p:pic>
      <p:pic>
        <p:nvPicPr>
          <p:cNvPr id="20" name="object 20"/>
          <p:cNvPicPr/>
          <p:nvPr/>
        </p:nvPicPr>
        <p:blipFill>
          <a:blip r:embed="rId13"/>
          <a:stretch>
            <a:fillRect/>
          </a:stretch>
        </p:blipFill>
        <p:spPr>
          <a:xfrm>
            <a:off x="1525397" y="4720209"/>
            <a:ext cx="4908804" cy="227711"/>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3.1.28"/>
  <p:tag name="AS_OS" val="Unix 5.11.0.1022"/>
  <p:tag name="AS_RELEASE_DATE" val="2022.07.14"/>
  <p:tag name="AS_TITLE" val="Aspose.Slides for .NET Standard 2.0"/>
  <p:tag name="AS_VERSION" val="22.7"/>
</p:tagLst>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ket">
  <a:themeElements>
    <a:clrScheme name="Paket">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ket">
      <a:majorFont>
        <a:latin typeface="Gill Sans MT" panose="020B0502020104020203"/>
        <a:ea typeface="Gill Sans MT" panose="020B0502020104020203"/>
        <a:cs typeface="Arial"/>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Gill Sans MT" panose="020B0502020104020203"/>
        <a:cs typeface="Arial"/>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et">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Garamond" panose="02020404030301010803"/>
        <a:cs typeface="Arial"/>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Garamond" panose="02020404030301010803"/>
        <a:cs typeface="Arial"/>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is Teması">
  <a:themeElements>
    <a:clrScheme name="Ofi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s">
      <a:majorFont>
        <a:latin typeface="Calibri Light"/>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{D162445D-B1AB-2F42-A847-CB5B3DB805C3}tf10001120</Template>
  <TotalTime>257</TotalTime>
  <Words>1399</Words>
  <Application>Microsoft Macintosh PowerPoint</Application>
  <PresentationFormat>Geniş ekran</PresentationFormat>
  <Paragraphs>127</Paragraphs>
  <Slides>53</Slides>
  <Notes>0</Notes>
  <HiddenSlides>0</HiddenSlides>
  <MMClips>0</MMClips>
  <ScaleCrop>false</ScaleCrop>
  <HeadingPairs>
    <vt:vector size="6" baseType="variant">
      <vt:variant>
        <vt:lpstr>Kullanılan Yazı Tipleri</vt:lpstr>
      </vt:variant>
      <vt:variant>
        <vt:i4>9</vt:i4>
      </vt:variant>
      <vt:variant>
        <vt:lpstr>Tema</vt:lpstr>
      </vt:variant>
      <vt:variant>
        <vt:i4>5</vt:i4>
      </vt:variant>
      <vt:variant>
        <vt:lpstr>Slayt Başlıkları</vt:lpstr>
      </vt:variant>
      <vt:variant>
        <vt:i4>53</vt:i4>
      </vt:variant>
    </vt:vector>
  </HeadingPairs>
  <TitlesOfParts>
    <vt:vector size="67" baseType="lpstr">
      <vt:lpstr>Arial MT</vt:lpstr>
      <vt:lpstr>Arial,Sans-Serif</vt:lpstr>
      <vt:lpstr>Arial</vt:lpstr>
      <vt:lpstr>Calibri</vt:lpstr>
      <vt:lpstr>Calibri Light</vt:lpstr>
      <vt:lpstr>Consolas</vt:lpstr>
      <vt:lpstr>Garamond</vt:lpstr>
      <vt:lpstr>Gill Sans MT</vt:lpstr>
      <vt:lpstr>Tahoma</vt:lpstr>
      <vt:lpstr>Paket</vt:lpstr>
      <vt:lpstr>Office Theme</vt:lpstr>
      <vt:lpstr>Organic</vt:lpstr>
      <vt:lpstr>Office Theme</vt:lpstr>
      <vt:lpstr>Ofis Teması</vt:lpstr>
      <vt:lpstr>       JVM</vt:lpstr>
      <vt:lpstr>Compile and Interpreted</vt:lpstr>
      <vt:lpstr>PowerPoint Sunusu</vt:lpstr>
      <vt:lpstr>Write Once, Run Anywhere</vt:lpstr>
      <vt:lpstr>PowerPoint Sunusu</vt:lpstr>
      <vt:lpstr>PowerPoint Sunusu</vt:lpstr>
      <vt:lpstr>PowerPoint Sunusu</vt:lpstr>
      <vt:lpstr>STATİC</vt:lpstr>
      <vt:lpstr>STATİC NEDİR</vt:lpstr>
      <vt:lpstr>PowerPoint Sunusu</vt:lpstr>
      <vt:lpstr>JVM static yöntem ve değişkenleri nasıl ve nerede saklar?</vt:lpstr>
      <vt:lpstr>PowerPoint Sunusu</vt:lpstr>
      <vt:lpstr>PowerPoint Sunusu</vt:lpstr>
      <vt:lpstr>PowerPoint Sunusu</vt:lpstr>
      <vt:lpstr>PowerPoint Sunusu</vt:lpstr>
      <vt:lpstr>PowerPoint Sunusu</vt:lpstr>
      <vt:lpstr>Non-static methods And VARIABLES</vt:lpstr>
      <vt:lpstr>Non-static methods</vt:lpstr>
      <vt:lpstr>PowerPoint Sunusu</vt:lpstr>
      <vt:lpstr>VARIABLES</vt:lpstr>
      <vt:lpstr>Instance variables</vt:lpstr>
      <vt:lpstr>PowerPoint Sunusu</vt:lpstr>
      <vt:lpstr>PowerPoint Sunusu</vt:lpstr>
      <vt:lpstr>Instance variables özellikleri</vt:lpstr>
      <vt:lpstr>PowerPoint Sunusu</vt:lpstr>
      <vt:lpstr>Is Java Call-by-Value OR Call-by-Reference?</vt:lpstr>
      <vt:lpstr>Contents / Agenda</vt:lpstr>
      <vt:lpstr>Introduction</vt:lpstr>
      <vt:lpstr>Definitions</vt:lpstr>
      <vt:lpstr>What's Actual / Formal parameter?</vt:lpstr>
      <vt:lpstr>Why Java is Pass-by-Value ?</vt:lpstr>
      <vt:lpstr>Actual Parameter VS Formal Parameter</vt:lpstr>
      <vt:lpstr>Objects are not passed by reference.</vt:lpstr>
      <vt:lpstr>Debugging (Primitive Value)</vt:lpstr>
      <vt:lpstr>Debug(Object as value)</vt:lpstr>
      <vt:lpstr>Line AAA </vt:lpstr>
      <vt:lpstr>Line BBB </vt:lpstr>
      <vt:lpstr>Line CCC </vt:lpstr>
      <vt:lpstr>Line DDD </vt:lpstr>
      <vt:lpstr>Did myDog change ? </vt:lpstr>
      <vt:lpstr>Passing Object Reference By Value</vt:lpstr>
      <vt:lpstr>Pass-by-Reference  (Not Allowed In Java)</vt:lpstr>
      <vt:lpstr>Litmus test</vt:lpstr>
      <vt:lpstr>Implementation of C++ Language </vt:lpstr>
      <vt:lpstr>Implementation of Pascal Language </vt:lpstr>
      <vt:lpstr>FINAL</vt:lpstr>
      <vt:lpstr>Final yerel değişkenler ve parametre değişkenlerinin Java 8'den itibaren kullanımının azalmasının nedenleri ?</vt:lpstr>
      <vt:lpstr>PowerPoint Sunusu</vt:lpstr>
      <vt:lpstr>Final değişkenler </vt:lpstr>
      <vt:lpstr>Effectively Final</vt:lpstr>
      <vt:lpstr>PowerPoint Sunusu</vt:lpstr>
      <vt:lpstr>PowerPoint Sunusu</vt:lpstr>
      <vt:lpstr>    System.out.print(’’ THENK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INSTANCE VARIABLES</dc:title>
  <dc:creator>İbrahim TAN</dc:creator>
  <cp:lastModifiedBy>İbrahim TAN</cp:lastModifiedBy>
  <cp:revision>11</cp:revision>
  <dcterms:created xsi:type="dcterms:W3CDTF">2022-09-02T07:45:06Z</dcterms:created>
  <dcterms:modified xsi:type="dcterms:W3CDTF">2022-09-03T12:22:17Z</dcterms:modified>
</cp:coreProperties>
</file>